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74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98" r:id="rId13"/>
    <p:sldId id="264" r:id="rId14"/>
    <p:sldId id="265" r:id="rId15"/>
    <p:sldId id="266" r:id="rId16"/>
    <p:sldId id="267" r:id="rId17"/>
    <p:sldId id="268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9" Type="http://schemas.openxmlformats.org/officeDocument/2006/relationships/tableStyles" Target="tableStyles.xml"/><Relationship Id="rId48" Type="http://schemas.openxmlformats.org/officeDocument/2006/relationships/viewProps" Target="viewProps.xml"/><Relationship Id="rId47" Type="http://schemas.openxmlformats.org/officeDocument/2006/relationships/presProps" Target="presProps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7" Type="http://schemas.openxmlformats.org/officeDocument/2006/relationships/slide" Target="../slides/slide36.xml"/><Relationship Id="rId6" Type="http://schemas.openxmlformats.org/officeDocument/2006/relationships/slide" Target="../slides/slide16.xml"/><Relationship Id="rId5" Type="http://schemas.openxmlformats.org/officeDocument/2006/relationships/slide" Target="../slides/slide7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7" Type="http://schemas.openxmlformats.org/officeDocument/2006/relationships/slide" Target="../slides/slide36.xml"/><Relationship Id="rId6" Type="http://schemas.openxmlformats.org/officeDocument/2006/relationships/slide" Target="../slides/slide16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7" Type="http://schemas.openxmlformats.org/officeDocument/2006/relationships/slide" Target="../slides/slide36.xml"/><Relationship Id="rId6" Type="http://schemas.openxmlformats.org/officeDocument/2006/relationships/slide" Target="../slides/slide16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slide" Target="../slides/slide36.xml"/><Relationship Id="rId4" Type="http://schemas.openxmlformats.org/officeDocument/2006/relationships/slide" Target="../slides/slide16.xml"/><Relationship Id="rId3" Type="http://schemas.openxmlformats.org/officeDocument/2006/relationships/slide" Target="../slides/slide7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slide" Target="../slides/slide36.xml"/><Relationship Id="rId6" Type="http://schemas.openxmlformats.org/officeDocument/2006/relationships/slide" Target="../slides/slide16.xml"/><Relationship Id="rId5" Type="http://schemas.openxmlformats.org/officeDocument/2006/relationships/slide" Target="../slides/slide7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7" Type="http://schemas.openxmlformats.org/officeDocument/2006/relationships/slide" Target="../slides/slide36.xml"/><Relationship Id="rId6" Type="http://schemas.openxmlformats.org/officeDocument/2006/relationships/slide" Target="../slides/slide16.xml"/><Relationship Id="rId5" Type="http://schemas.openxmlformats.org/officeDocument/2006/relationships/slide" Target="../slides/slide7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7" Type="http://schemas.openxmlformats.org/officeDocument/2006/relationships/slide" Target="../slides/slide36.xml"/><Relationship Id="rId6" Type="http://schemas.openxmlformats.org/officeDocument/2006/relationships/slide" Target="../slides/slide16.xml"/><Relationship Id="rId5" Type="http://schemas.openxmlformats.org/officeDocument/2006/relationships/slide" Target="../slides/slide7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slide" Target="../slides/slide36.xml"/><Relationship Id="rId6" Type="http://schemas.openxmlformats.org/officeDocument/2006/relationships/slide" Target="../slides/slide16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slide" Target="../slides/slide36.xml"/><Relationship Id="rId6" Type="http://schemas.openxmlformats.org/officeDocument/2006/relationships/slide" Target="../slides/slide16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7" Type="http://schemas.openxmlformats.org/officeDocument/2006/relationships/slide" Target="../slides/slide36.xml"/><Relationship Id="rId6" Type="http://schemas.openxmlformats.org/officeDocument/2006/relationships/slide" Target="../slides/slide16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7" Type="http://schemas.openxmlformats.org/officeDocument/2006/relationships/slide" Target="../slides/slide36.xml"/><Relationship Id="rId6" Type="http://schemas.openxmlformats.org/officeDocument/2006/relationships/slide" Target="../slides/slide16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7" Type="http://schemas.openxmlformats.org/officeDocument/2006/relationships/slide" Target="../slides/slide36.xml"/><Relationship Id="rId6" Type="http://schemas.openxmlformats.org/officeDocument/2006/relationships/slide" Target="../slides/slide16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slide" Target="../slides/slide36.xml"/><Relationship Id="rId6" Type="http://schemas.openxmlformats.org/officeDocument/2006/relationships/slide" Target="../slides/slide16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7" Type="http://schemas.openxmlformats.org/officeDocument/2006/relationships/slide" Target="../slides/slide36.xml"/><Relationship Id="rId6" Type="http://schemas.openxmlformats.org/officeDocument/2006/relationships/slide" Target="../slides/slide16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a998236d7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ad276bed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8135b1486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主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a998236d7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ad276bed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8135b1486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a998236d7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ad276bed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8135b1486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#mc=目录配置2#36b934e6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C_0#auto_editor_catalog_4?lid=a998236d7&amp;cid=a998236d7&amp;vtp=1">
            <a:hlinkClick r:id="rId3" action="ppaction://hlinksldjump"/>
          </p:cNvPr>
          <p:cNvSpPr/>
          <p:nvPr/>
        </p:nvSpPr>
        <p:spPr>
          <a:xfrm>
            <a:off x="2569464" y="2139696"/>
            <a:ext cx="832104" cy="576072"/>
          </a:xfrm>
          <a:prstGeom prst="rect">
            <a:avLst/>
          </a:prstGeom>
          <a:solidFill>
            <a:srgbClr val="BDD7EE"/>
          </a:solidFill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2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sz="2800" dirty="0"/>
          </a:p>
        </p:txBody>
      </p:sp>
      <p:sp>
        <p:nvSpPr>
          <p:cNvPr id="5" name="C_0#auto_editor_catalog_4?lid=3ad276bed&amp;cid=3ad276bed&amp;vtp=1">
            <a:hlinkClick r:id="rId4" action="ppaction://hlinksldjump"/>
          </p:cNvPr>
          <p:cNvSpPr/>
          <p:nvPr/>
        </p:nvSpPr>
        <p:spPr>
          <a:xfrm>
            <a:off x="2569464" y="3081528"/>
            <a:ext cx="832104" cy="576072"/>
          </a:xfrm>
          <a:prstGeom prst="rect">
            <a:avLst/>
          </a:prstGeom>
          <a:solidFill>
            <a:srgbClr val="BDD7EE"/>
          </a:solidFill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2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sz="2800" dirty="0"/>
          </a:p>
        </p:txBody>
      </p:sp>
      <p:sp>
        <p:nvSpPr>
          <p:cNvPr id="6" name="C_0#auto_editor_catalog_4?lid=8135b1486&amp;cid=8135b1486&amp;vtp=1">
            <a:hlinkClick r:id="rId5" action="ppaction://hlinksldjump"/>
          </p:cNvPr>
          <p:cNvSpPr/>
          <p:nvPr/>
        </p:nvSpPr>
        <p:spPr>
          <a:xfrm>
            <a:off x="2569464" y="4014216"/>
            <a:ext cx="832104" cy="576072"/>
          </a:xfrm>
          <a:prstGeom prst="rect">
            <a:avLst/>
          </a:prstGeom>
          <a:solidFill>
            <a:srgbClr val="BDD7EE"/>
          </a:solidFill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2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36b934e6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专题五 古诗词曲鉴赏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#df=a998236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浙江真题诊断练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a998236d7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ad276bed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8135b1486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#df=3ad276b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主题突破练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a998236d7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ad276bed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8135b1486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#df=8135b148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全国真题检测练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a998236d7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ad276bed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8135b1486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主题#df=10c831dd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主题1 边塞征战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a998236d7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ad276bed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8135b1486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6f27fe7379202f811563c6b#tid=6709d39f94bd19000a8af92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主题#df=9504e8a6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主题2 抒怀言志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a998236d7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ad276bed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8135b1486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主题#df=0724f7c3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主题3 思乡送别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a998236d7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ad276bed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8135b1486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主题#df=f5325972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主题4 山水田园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a998236d7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ad276bed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8135b1486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#df=a998236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浙江真题诊断练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a998236d7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ad276bed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8135b1486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#df=3ad276b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主题突破练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a998236d7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ad276bed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8135b1486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#df=8135b148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全国真题检测练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a998236d7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ad276bed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8135b1486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6f27fe7379202f811563c6b#tid=6709d39f94bd19000a8af92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a998236d7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ad276bed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8135b1486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主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a998236d7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ad276bed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8135b1486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a998236d7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ad276bed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8135b1486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#mc=目录配置2#36b934e6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C_0#auto_editor_catalog_4?lid=a998236d7&amp;cid=a998236d7&amp;vtp=1">
            <a:hlinkClick r:id="" action="ppaction://noaction"/>
          </p:cNvPr>
          <p:cNvSpPr/>
          <p:nvPr/>
        </p:nvSpPr>
        <p:spPr>
          <a:xfrm>
            <a:off x="2569464" y="2139696"/>
            <a:ext cx="832104" cy="576072"/>
          </a:xfrm>
          <a:prstGeom prst="rect">
            <a:avLst/>
          </a:prstGeom>
          <a:solidFill>
            <a:srgbClr val="BDD7EE"/>
          </a:solidFill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2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sz="2800" dirty="0"/>
          </a:p>
        </p:txBody>
      </p:sp>
      <p:sp>
        <p:nvSpPr>
          <p:cNvPr id="5" name="C_0#auto_editor_catalog_4?lid=3ad276bed&amp;cid=3ad276bed&amp;vtp=1">
            <a:hlinkClick r:id="" action="ppaction://noaction"/>
          </p:cNvPr>
          <p:cNvSpPr/>
          <p:nvPr/>
        </p:nvSpPr>
        <p:spPr>
          <a:xfrm>
            <a:off x="2569464" y="3081528"/>
            <a:ext cx="832104" cy="576072"/>
          </a:xfrm>
          <a:prstGeom prst="rect">
            <a:avLst/>
          </a:prstGeom>
          <a:solidFill>
            <a:srgbClr val="BDD7EE"/>
          </a:solidFill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2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sz="2800" dirty="0"/>
          </a:p>
        </p:txBody>
      </p:sp>
      <p:sp>
        <p:nvSpPr>
          <p:cNvPr id="6" name="C_0#auto_editor_catalog_4?lid=8135b1486&amp;cid=8135b1486&amp;vtp=1">
            <a:hlinkClick r:id="" action="ppaction://noaction"/>
          </p:cNvPr>
          <p:cNvSpPr/>
          <p:nvPr/>
        </p:nvSpPr>
        <p:spPr>
          <a:xfrm>
            <a:off x="2569464" y="4014216"/>
            <a:ext cx="832104" cy="576072"/>
          </a:xfrm>
          <a:prstGeom prst="rect">
            <a:avLst/>
          </a:prstGeom>
          <a:solidFill>
            <a:srgbClr val="BDD7EE"/>
          </a:solidFill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2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36b934e6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专题五 古诗词曲鉴赏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#df=a998236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浙江真题诊断练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a998236d7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ad276bed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8135b1486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#df=3ad276b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主题突破练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a998236d7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ad276bed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8135b1486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#df=8135b148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全国真题检测练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a998236d7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ad276bed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8135b1486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主题#df=10c831dd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主题1 边塞征战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a998236d7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ad276bed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8135b1486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主题#df=9504e8a6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主题2 抒怀言志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a998236d7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ad276bed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8135b1486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主题#df=0724f7c3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主题3 思乡送别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a998236d7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ad276bed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8135b1486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主题#df=f5325972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主题4 山水田园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a998236d7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ad276bed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8135b1486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#df=a998236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浙江真题诊断练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a998236d7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ad276bed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8135b1486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#df=3ad276b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主题突破练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a998236d7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ad276bed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8135b1486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#df=8135b148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全国真题检测练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a998236d7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ad276bed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8135b1486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6" Type="http://schemas.openxmlformats.org/officeDocument/2006/relationships/theme" Target="../theme/theme1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8.xml"/><Relationship Id="rId26" Type="http://schemas.openxmlformats.org/officeDocument/2006/relationships/theme" Target="../theme/theme2.xml"/><Relationship Id="rId25" Type="http://schemas.openxmlformats.org/officeDocument/2006/relationships/slideLayout" Target="../slideLayouts/slideLayout50.xml"/><Relationship Id="rId24" Type="http://schemas.openxmlformats.org/officeDocument/2006/relationships/slideLayout" Target="../slideLayouts/slideLayout49.xml"/><Relationship Id="rId23" Type="http://schemas.openxmlformats.org/officeDocument/2006/relationships/slideLayout" Target="../slideLayouts/slideLayout48.xml"/><Relationship Id="rId22" Type="http://schemas.openxmlformats.org/officeDocument/2006/relationships/slideLayout" Target="../slideLayouts/slideLayout47.xml"/><Relationship Id="rId21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45.xml"/><Relationship Id="rId2" Type="http://schemas.openxmlformats.org/officeDocument/2006/relationships/slideLayout" Target="../slideLayouts/slideLayout27.xml"/><Relationship Id="rId19" Type="http://schemas.openxmlformats.org/officeDocument/2006/relationships/slideLayout" Target="../slideLayouts/slideLayout44.xml"/><Relationship Id="rId18" Type="http://schemas.openxmlformats.org/officeDocument/2006/relationships/slideLayout" Target="../slideLayouts/slideLayout43.xml"/><Relationship Id="rId17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5.xml"/><Relationship Id="rId1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6" r:id="rId22"/>
    <p:sldLayoutId id="2147483697" r:id="rId23"/>
    <p:sldLayoutId id="2147483698" r:id="rId24"/>
    <p:sldLayoutId id="2147483699" r:id="rId2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15.jpeg"/><Relationship Id="rId1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20.xml"/><Relationship Id="rId2" Type="http://schemas.openxmlformats.org/officeDocument/2006/relationships/image" Target="../media/image21.jpeg"/><Relationship Id="rId1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2.xml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22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2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28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0.xml"/><Relationship Id="rId3" Type="http://schemas.openxmlformats.org/officeDocument/2006/relationships/slideLayout" Target="../slideLayouts/slideLayout25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4.xml"/><Relationship Id="rId3" Type="http://schemas.openxmlformats.org/officeDocument/2006/relationships/slide" Target="slide36.xml"/><Relationship Id="rId2" Type="http://schemas.openxmlformats.org/officeDocument/2006/relationships/slide" Target="slide16.xml"/><Relationship Id="rId1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1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5_1#143b800f2?sp=1&amp;vcp=1&amp;pid=9f6acff94&amp;color=0,0,0&amp;vtp=1&amp;bt=1&amp;bbb=1&amp;hb=1"/>
          <p:cNvSpPr/>
          <p:nvPr/>
        </p:nvSpPr>
        <p:spPr>
          <a:xfrm>
            <a:off x="502920" y="3062925"/>
            <a:ext cx="11183112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（2）你认为诗中空缺处应填“萧索”还是“浩渺”？结合相关诗句加以分析。（3分）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认为填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，分析：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</a:t>
            </a:r>
            <a:endParaRPr lang="en-US" altLang="zh-CN" dirty="0"/>
          </a:p>
        </p:txBody>
      </p:sp>
      <p:sp>
        <p:nvSpPr>
          <p:cNvPr id="3" name="QB_7_AN.6_1#143b800f2.blank?vcp=1&amp;pid=9f6acff94&amp;color=0,0,0&amp;vpa=3&amp;vtp=1&amp;bbb=1"/>
          <p:cNvSpPr/>
          <p:nvPr/>
        </p:nvSpPr>
        <p:spPr>
          <a:xfrm>
            <a:off x="1422876" y="3451545"/>
            <a:ext cx="623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浩渺</a:t>
            </a:r>
            <a:endParaRPr lang="en-US" altLang="zh-CN" dirty="0"/>
          </a:p>
        </p:txBody>
      </p:sp>
      <p:sp>
        <p:nvSpPr>
          <p:cNvPr id="4" name="QB_7_AN.7_1#143b800f2.blank?vcp=1&amp;pid=9f6acff94&amp;color=0,0,0&amp;vpa=4&amp;vtp=1&amp;bbb=1&amp;hb=1"/>
          <p:cNvSpPr/>
          <p:nvPr/>
        </p:nvSpPr>
        <p:spPr>
          <a:xfrm>
            <a:off x="502920" y="3451545"/>
            <a:ext cx="11183112" cy="77895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浩渺”意为水面辽阔。颈联描绘了东钱湖壮阔的景象：湖天一色，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岛屿好像悬在半空；水面广阔无边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，万座峰林仿佛随太阳一同升起。这与“浩渺”语意一致。（3分）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6_BD.8_1#a2d880ff1?vcp=1&amp;pid=a05ac26f2&amp;color=0,0,0&amp;vtp=1&amp;bt=1&amp;bbb=1&amp;hb=1"/>
              <p:cNvSpPr/>
              <p:nvPr/>
            </p:nvSpPr>
            <p:spPr>
              <a:xfrm>
                <a:off x="502920" y="1466122"/>
                <a:ext cx="11183112" cy="28657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【2023湖州中考】阅读下面宋词，完成学习任务。（6分）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浣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溪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沙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宋］张元幹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山绕平湖波撼城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湖光倒影浸山青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水晶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楼下欲三更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雾柳暗时云度月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露荷翻处水流萤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萧萧散发到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天明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注】①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张元幹（ɡ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ā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n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）：字仲宗，永福（今福建永泰）人，号芦川居士。②据南宋胡仔《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苕溪渔隐丛话前集》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卷五十三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“水晶宫”条云：“吴兴谓之水晶宫。”这首词是作者晚年游湖州时所作。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M_6_BD.8_1#a2d880ff1?vcp=1&amp;pid=a05ac26f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466122"/>
                <a:ext cx="11183112" cy="2865755"/>
              </a:xfrm>
              <a:prstGeom prst="rect">
                <a:avLst/>
              </a:prstGeom>
              <a:blipFill rotWithShape="1">
                <a:blip r:embed="rId1"/>
                <a:stretch>
                  <a:fillRect t="-19" r="1" b="-14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7_BD.9_1#e72adf020?vcp=1&amp;pid=a2d880ff1&amp;color=0,0,0&amp;vtp=1&amp;bbb=1&amp;hb=1"/>
          <p:cNvSpPr/>
          <p:nvPr/>
        </p:nvSpPr>
        <p:spPr>
          <a:xfrm>
            <a:off x="502920" y="4386996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4.化用前人诗句，是比较常见的现象。某同学由“山绕平湖波撼城”，联想到了孟浩然《望洞庭湖赠张丞相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》中的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前四句诗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。请你写出这四句中连续的两句。（2分）</a:t>
            </a:r>
            <a:endParaRPr lang="en-US" altLang="zh-CN" dirty="0"/>
          </a:p>
        </p:txBody>
      </p:sp>
      <p:sp>
        <p:nvSpPr>
          <p:cNvPr id="4" name="QO_7_AN.10_1#e72adf020?vcp=1&amp;pid=a2d880ff1&amp;color=0,0,0&amp;vtp=1&amp;bbb=1"/>
          <p:cNvSpPr/>
          <p:nvPr/>
        </p:nvSpPr>
        <p:spPr>
          <a:xfrm>
            <a:off x="502920" y="5214463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八月湖水平，涵虚混太清。（气蒸云梦泽，波撼岳阳城。）（2分）</a:t>
            </a:r>
            <a:endParaRPr lang="en-US" altLang="zh-CN" sz="1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11_1#27ec067eb?sp=1&amp;vcp=1&amp;pid=a2d880ff1&amp;color=0,0,0&amp;vtp=1&amp;bt=1&amp;bbb=1&amp;hb=1"/>
          <p:cNvSpPr/>
          <p:nvPr/>
        </p:nvSpPr>
        <p:spPr>
          <a:xfrm>
            <a:off x="502920" y="973807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5.为提升亚运热度，同时向国内外友人展示“在湖州看见美丽中国”，湖州市正制作“湖州宋韵文化日历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”。日历上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选用了这首词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（如右图），给出的理由是“景生情，情衬景，相得益彰”。请结合相关内容分析。（4分）</a:t>
            </a:r>
            <a:endParaRPr lang="en-US" altLang="zh-CN" dirty="0"/>
          </a:p>
        </p:txBody>
      </p:sp>
      <p:pic>
        <p:nvPicPr>
          <p:cNvPr id="3" name="QO_7_BD.11_2#27ec067eb?vcp=1&amp;pid=a2d880ff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8907" y="1881984"/>
            <a:ext cx="1731139" cy="2318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7_AN.12_1#27ec067eb?vcp=1&amp;pid=a2d880ff1&amp;color=0,0,0&amp;vtp=1&amp;bbb=1&amp;hb=1"/>
          <p:cNvSpPr/>
          <p:nvPr/>
        </p:nvSpPr>
        <p:spPr>
          <a:xfrm>
            <a:off x="502920" y="4333083"/>
            <a:ext cx="11183112" cy="20305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这是一首描写湖景的清新隽永的小词，上片写湖水的变化，始而波涌撼城，继而平静如镜，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浸山映楼。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下片写夜景变化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，浮云遮住月亮时，夜雾中的柳树顿时显得暗淡难辨，水中含露的荷叶随风摇晃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，如流萤在不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断闪光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。诗情画意，使词人流连至天明。这首词既写了湖光山色之美，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又写了词人沉浸在自然风光的流连神态，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通过景观的变化带动情绪的升沉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，词人的思想与情感暗藏于全词，于“景”的空灵中无处不感到“情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”的渗透与激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荡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13_1#5dbb76ddd?sp=1&amp;vcp=1&amp;pid=a05ac26f2&amp;color=0,0,0&amp;vtp=1&amp;bt=1&amp;bbb=1"/>
              <p:cNvSpPr/>
              <p:nvPr/>
            </p:nvSpPr>
            <p:spPr>
              <a:xfrm>
                <a:off x="502920" y="1501714"/>
                <a:ext cx="11183112" cy="24466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6.【2023绍兴中考】阅读“宋韵在古诗”分类梳理活动中收集到的《春早得雨》，完成探究。（8分）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春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早得雨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宋］陆游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稻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陂方渴雨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蚕箔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却忧寒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更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有难知处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朱门惜牡丹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注】①蚕箔：养蚕的器具，俗称蚕帘。这里指代蚕。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13_1#5dbb76ddd?sp=1&amp;vcp=1&amp;pid=a05ac26f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01714"/>
                <a:ext cx="11183112" cy="2446655"/>
              </a:xfrm>
              <a:prstGeom prst="rect">
                <a:avLst/>
              </a:prstGeom>
              <a:blipFill rotWithShape="1">
                <a:blip r:embed="rId1"/>
                <a:stretch>
                  <a:fillRect t="-23" r="1" b="-17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3" name="QB_6_BD.13_2#5dbb76ddd?colgroup=48&amp;vcp=1&amp;pid=a05ac26f2&amp;color=0,0,0&amp;vtp=1&amp;bbb=1&amp;hb=1"/>
          <p:cNvGraphicFramePr>
            <a:graphicFrameLocks noGrp="1"/>
          </p:cNvGraphicFramePr>
          <p:nvPr/>
        </p:nvGraphicFramePr>
        <p:xfrm>
          <a:off x="502920" y="4076131"/>
          <a:ext cx="11164824" cy="1617980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1617980">
                <a:tc>
                  <a:txBody>
                    <a:bodyPr/>
                    <a:lstStyle/>
                    <a:p>
                      <a:pPr marL="0" indent="0" algn="l" fontAlgn="b" latinLnBrk="1" hangingPunct="0">
                        <a:lnSpc>
                          <a:spcPts val="8600"/>
                        </a:lnSpc>
                      </a:pPr>
                      <a:r>
                        <a:rPr lang="en-US" altLang="zh-CN" sz="545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___________________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朱门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指代①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杜甫有诗“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朱门酒肉臭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路有冻死骨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因为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“②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他们似乎不喜欢下雨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（2分）</a:t>
                      </a:r>
                      <a:endParaRPr lang="en-US" altLang="zh-CN" sz="1200" dirty="0">
                        <a:solidFill>
                          <a:srgbClr val="000000"/>
                        </a:solidFill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QB_6_BD.13_3#5dbb76ddd.table_image?tii=1&amp;vcp=1&amp;pid=a05ac26f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673" y="4183573"/>
            <a:ext cx="978408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6_AN.14_1#5dbb76ddd.blank?vcp=1&amp;pid=a05ac26f2&amp;color=0,0,0&amp;vpa=5&amp;vtp=1&amp;bbb=1"/>
          <p:cNvSpPr/>
          <p:nvPr/>
        </p:nvSpPr>
        <p:spPr>
          <a:xfrm>
            <a:off x="3241126" y="4712337"/>
            <a:ext cx="3367088" cy="2686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豪门贵族（或：富人、权贵等）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6" name="QB_6_AN.15_1#5dbb76ddd.blank?vcp=1&amp;pid=a05ac26f2&amp;color=0,0,0&amp;vpa=6&amp;vtp=1&amp;bbb=1"/>
          <p:cNvSpPr/>
          <p:nvPr/>
        </p:nvSpPr>
        <p:spPr>
          <a:xfrm>
            <a:off x="580476" y="5226307"/>
            <a:ext cx="31384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惜）牡丹（2分，每空1分）</a:t>
            </a:r>
            <a:endParaRPr lang="en-US" altLang="zh-CN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QB_6_BD.16_1#5dbb76ddd?colgroup=48&amp;vcp=1&amp;pid=a05ac26f2&amp;color=0,0,0&amp;mp=1&amp;vtp=1&amp;bt=1&amp;bbb=1&amp;hb=1"/>
          <p:cNvGraphicFramePr>
            <a:graphicFrameLocks noGrp="1"/>
          </p:cNvGraphicFramePr>
          <p:nvPr/>
        </p:nvGraphicFramePr>
        <p:xfrm>
          <a:off x="502920" y="766012"/>
          <a:ext cx="11164824" cy="5608320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5367501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5500"/>
                        </a:lnSpc>
                      </a:pPr>
                      <a:r>
                        <a:rPr lang="en-US" altLang="zh-CN" sz="3500" b="0" i="0" kern="0" spc="-99900" dirty="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_____________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：从“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稻陂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蚕箔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”可见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诗歌还描写了另一个群体：③</a:t>
                      </a:r>
                      <a:r>
                        <a:rPr lang="en-US" altLang="zh-CN" sz="180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稻</a:t>
                      </a:r>
                      <a:endParaRPr lang="en-US" altLang="zh-CN" sz="1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陂方渴雨</a:t>
                      </a:r>
                      <a:r>
                        <a:rPr lang="en-US" altLang="zh-CN" sz="1800" b="0" i="0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蚕箔却忧寒</a:t>
                      </a:r>
                      <a:r>
                        <a:rPr lang="en-US" altLang="zh-CN" sz="1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”两句</a:t>
                      </a:r>
                      <a:r>
                        <a:rPr lang="en-US" altLang="zh-CN" sz="1800" b="0" i="0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可借鉴白居易《卖炭翁》中写卖炭翁矛盾心理的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“④</a:t>
                      </a:r>
                      <a:r>
                        <a:rPr lang="en-US" altLang="zh-CN" sz="180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</a:t>
                      </a:r>
                      <a:endParaRPr lang="en-US" altLang="zh-CN" sz="1800" i="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”句解读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（3分）</a:t>
                      </a:r>
                      <a:endParaRPr lang="en-US" altLang="zh-CN" sz="1200" dirty="0">
                        <a:solidFill>
                          <a:srgbClr val="000000"/>
                        </a:solidFill>
                      </a:endParaRPr>
                    </a:p>
                    <a:p>
                      <a:pPr marL="0" indent="0" algn="l" latinLnBrk="1" hangingPunct="0">
                        <a:lnSpc>
                          <a:spcPts val="6500"/>
                        </a:lnSpc>
                      </a:pPr>
                      <a:r>
                        <a:rPr lang="en-US" altLang="zh-CN" sz="4150" b="0" i="0" kern="0" spc="-99900" dirty="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______________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：《春早得雨》应该归到情趣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情怀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哲理哪一类呢？结合诗句简要阐述一下吧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（3分）</a:t>
                      </a:r>
                      <a:endParaRPr lang="en-US" altLang="zh-CN" sz="1200" dirty="0">
                        <a:solidFill>
                          <a:srgbClr val="000000"/>
                        </a:solidFill>
                      </a:endParaRPr>
                    </a:p>
                    <a:p>
                      <a:pPr marL="0" indent="0" algn="l" fontAlgn="b" latinLnBrk="1" hangingPunct="0">
                        <a:lnSpc>
                          <a:spcPct val="150000"/>
                        </a:lnSpc>
                      </a:pPr>
                      <a:r>
                        <a:rPr lang="en-US" altLang="zh-CN" sz="4050" b="0" i="0" kern="0" spc="-99900" dirty="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_______________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：⑤</a:t>
                      </a:r>
                      <a:r>
                        <a:rPr lang="en-US" altLang="zh-CN" sz="180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____________________________________________________________________________________</a:t>
                      </a:r>
                      <a:endParaRPr lang="en-US" altLang="zh-CN" sz="1800" i="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ct val="150000"/>
                        </a:lnSpc>
                      </a:pPr>
                      <a:r>
                        <a:rPr lang="en-US" altLang="zh-CN" sz="180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________________________________________________________________________________________________</a:t>
                      </a:r>
                      <a:endParaRPr lang="en-US" altLang="zh-CN" sz="1800" i="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marR="0" lvl="0" indent="0" algn="l" defTabSz="914400" rtl="0" eaLnBrk="1" fontAlgn="auto" latinLnBrk="1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80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________________________________________________________________________________________________</a:t>
                      </a:r>
                      <a:endParaRPr lang="en-US" altLang="zh-CN" sz="1800" i="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ct val="150000"/>
                        </a:lnSpc>
                      </a:pPr>
                      <a:r>
                        <a:rPr lang="en-US" altLang="zh-CN" sz="180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________________________________________________________________________________________________</a:t>
                      </a:r>
                      <a:endParaRPr lang="en-US" altLang="zh-CN" sz="1800" i="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ct val="150000"/>
                        </a:lnSpc>
                      </a:pPr>
                      <a:r>
                        <a:rPr lang="en-US" altLang="zh-CN" sz="180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________________________________________________________________________________________________</a:t>
                      </a:r>
                      <a:endParaRPr lang="en-US" altLang="zh-CN" sz="1800" i="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ct val="150000"/>
                        </a:lnSpc>
                      </a:pPr>
                      <a:r>
                        <a:rPr lang="en-US" altLang="zh-CN" sz="180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________________________________________________________________________________________________</a:t>
                      </a:r>
                      <a:endParaRPr lang="en-US" altLang="zh-CN" sz="1800" i="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ct val="150000"/>
                        </a:lnSpc>
                      </a:pPr>
                      <a:r>
                        <a:rPr lang="en-US" altLang="zh-CN" sz="180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</a:t>
                      </a:r>
                      <a:endParaRPr lang="en-US" altLang="zh-CN" sz="1200" dirty="0">
                        <a:solidFill>
                          <a:srgbClr val="000000"/>
                        </a:solidFill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QB_6_BD.16_2#5dbb76ddd.table_image?tii=2&amp;vcp=1&amp;pid=a05ac26f2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099" y="771981"/>
            <a:ext cx="676656" cy="69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B_6_BD.16_3#5dbb76ddd.table_image?tii=3&amp;vcp=1&amp;pid=a05ac26f2&amp;color=0,0,0&amp;mp=1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4670" y="2191333"/>
            <a:ext cx="740664" cy="82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6_BD.16_4#5dbb76ddd.table_image?tii=4&amp;vcp=1&amp;pid=a05ac26f2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957" y="2977653"/>
            <a:ext cx="777240" cy="80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6_AN.17_1#5dbb76ddd.blank?vcp=1&amp;pid=a05ac26f2&amp;color=0,0,0&amp;mp=1&amp;vpa=7&amp;vtp=1&amp;bbb=1"/>
          <p:cNvSpPr/>
          <p:nvPr/>
        </p:nvSpPr>
        <p:spPr>
          <a:xfrm>
            <a:off x="6746326" y="988833"/>
            <a:ext cx="4052888" cy="2686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劳动人民（或：农民、百姓、穷人等）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7" name="QB_6_AN.18_1#5dbb76ddd.blank?vcp=1&amp;pid=a05ac26f2&amp;color=0,0,0&amp;mp=1&amp;vpa=8&amp;vtp=1&amp;bbb=1"/>
          <p:cNvSpPr/>
          <p:nvPr/>
        </p:nvSpPr>
        <p:spPr>
          <a:xfrm>
            <a:off x="8759276" y="1411617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可怜身上衣正单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8" name="QB_6_AN.19_1#5dbb76ddd.blank?vcp=1&amp;pid=a05ac26f2&amp;color=0,0,0&amp;mp=1&amp;vpa=9&amp;vtp=1&amp;bbb=1&amp;hb=1"/>
          <p:cNvSpPr/>
          <p:nvPr/>
        </p:nvSpPr>
        <p:spPr>
          <a:xfrm>
            <a:off x="536820" y="1411617"/>
            <a:ext cx="11037824" cy="682943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        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心忧炭贱愿天寒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（3分，每空1分）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9" name="QB_6_AN.20_1#5dbb76ddd.blank?vcp=1&amp;pid=a05ac26f2&amp;color=0,0,0&amp;mp=1&amp;vpa=10&amp;vtp=1&amp;bbb=1&amp;hb=1"/>
          <p:cNvSpPr/>
          <p:nvPr/>
        </p:nvSpPr>
        <p:spPr>
          <a:xfrm>
            <a:off x="502920" y="3393947"/>
            <a:ext cx="11037824" cy="2466023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示例一】陆游写了穷人和富人对雨的不同态度及其原因，表现了他的“悯农”情怀，暗含对豪门贵族的批评。所以应归入“情怀”类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>
              <a:solidFill>
                <a:srgbClr val="FF0000"/>
              </a:solidFill>
            </a:endParaRPr>
          </a:p>
          <a:p>
            <a:pPr latinLnBrk="1">
              <a:lnSpc>
                <a:spcPct val="1500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【示例二】陆游写了穷人和富人对雨的不同态度及其原因，揭示出一种哲理：对于同一事（物），</a:t>
            </a:r>
            <a:r>
              <a:rPr lang="en-US" altLang="zh-CN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不同的人因不同原因会有不同的立场（态度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）。所以应归入“哲理”类。</a:t>
            </a:r>
            <a:endParaRPr lang="en-US" altLang="zh-CN" dirty="0">
              <a:solidFill>
                <a:srgbClr val="FF0000"/>
              </a:solidFill>
            </a:endParaRPr>
          </a:p>
          <a:p>
            <a:pPr latinLnBrk="1">
              <a:lnSpc>
                <a:spcPct val="1500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【示例三】陆游写了穷人和富人对雨的不同态度及其原因，表现了对劳动人民的同情，暗含对豪门贵族的批评，也揭示出一种哲理：对于同一事（物），不同的人因不同原因会有不同的立场（态度）。</a:t>
            </a:r>
            <a:r>
              <a:rPr lang="en-US" altLang="zh-CN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所以既可归入“情怀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 </a:t>
            </a:r>
            <a:r>
              <a:rPr lang="en-US" altLang="zh-CN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类，也可归入“哲理”类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。（3分）</a:t>
            </a:r>
            <a:endParaRPr lang="en-US" altLang="zh-CN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6_1#1289293ae?sp=1&amp;vcp=1&amp;pid=a05ac26f2&amp;color=0,0,0&amp;vtp=1&amp;bt=1&amp;bbb=1&amp;hb=1"/>
          <p:cNvSpPr/>
          <p:nvPr/>
        </p:nvSpPr>
        <p:spPr>
          <a:xfrm>
            <a:off x="502920" y="1230347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7.【2023温州中考】同学们驻足观赏《琵琶记》经典选段《糟糠自餍》。请你借助“戏文卡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”,与同学分享体会赵五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娘心境的过程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。（4分）</a:t>
            </a:r>
            <a:endParaRPr lang="en-US" altLang="zh-CN" dirty="0"/>
          </a:p>
        </p:txBody>
      </p:sp>
      <p:graphicFrame>
        <p:nvGraphicFramePr>
          <p:cNvPr id="16" name="QO_6_BD.26_2#1289293ae?colgroup=48&amp;vcp=1&amp;pid=a05ac26f2&amp;color=0,0,0&amp;vtp=1&amp;bbb=1&amp;hb=1"/>
          <p:cNvGraphicFramePr>
            <a:graphicFrameLocks noGrp="1"/>
          </p:cNvGraphicFramePr>
          <p:nvPr/>
        </p:nvGraphicFramePr>
        <p:xfrm>
          <a:off x="502920" y="2138523"/>
          <a:ext cx="11164824" cy="2208022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2208022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戏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文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卡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赵五娘）唱词：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滴溜溜难穷尽的珠泪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乱纷纷难宽解的愁绪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骨崖崖难扶持的病体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战钦钦难捱过的时和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岁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这糠呵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我待不吃你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教奴怎忍饥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?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我待吃呵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怎吃得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?</a:t>
                      </a:r>
                      <a:endParaRPr lang="en-US" altLang="zh-CN" sz="1200" dirty="0"/>
                    </a:p>
                    <a:p>
                      <a:pPr marL="0" indent="0" algn="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选自《元本琵琶记校注》）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【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剧情简介】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蔡伯喈辞别新婚妻子赵五娘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进京赴试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远去三年杳无音讯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家乡连年旱灾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赵五娘把仅有的米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饭给了公婆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自己吃糠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换来的却是婆婆的猜忌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O_6_AN.27_1#1289293ae?vcp=1&amp;pid=a05ac26f2&amp;color=0,0,0&amp;vtp=1&amp;bbb=1&amp;hb=1"/>
          <p:cNvSpPr/>
          <p:nvPr/>
        </p:nvSpPr>
        <p:spPr>
          <a:xfrm>
            <a:off x="502920" y="4475323"/>
            <a:ext cx="11183112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【示例一】丈夫“三年杳无音讯”，又遭受“连年旱灾”，赵五娘不得不吃糠度日，唱词中的两个反问句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，表达赵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五娘在这种艰难处境下吃糠与否的矛盾心理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。结合她的生活和唱词，我强烈体会到她内心的悲苦辛酸。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示例二】唱词中“滴溜溜”等ABB式叠词，让我仿佛感受到她声音中的柔弱与颤抖，从而体会她泪流不尽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、心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绪愁乱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、体弱多病、荒年艰难的生命状态，再想到她悲惨的生活，我强烈体悟到她悲苦无助的心境。（4分）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ad276bed.fixed?vcp=1&amp;pid=36b934e65&amp;color=4,110,182&amp;vtp=1&amp;bbb=1"/>
          <p:cNvSpPr/>
          <p:nvPr/>
        </p:nvSpPr>
        <p:spPr>
          <a:xfrm>
            <a:off x="219456" y="2505456"/>
            <a:ext cx="11740896" cy="92354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主题突破练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911121ed9?vcp=1&amp;pid=152e7e5bc&amp;color=0,0,0&amp;vtp=1&amp;bt=1&amp;bbb=1"/>
          <p:cNvSpPr/>
          <p:nvPr/>
        </p:nvSpPr>
        <p:spPr>
          <a:xfrm>
            <a:off x="502920" y="896112"/>
            <a:ext cx="11183112" cy="36576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篇一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［2023台州温岭市二模节选］阅读下面诗歌，回答问题。（6分）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8_BD.28_1#060e0b3e8?vcp=1&amp;pid=911121ed9&amp;color=0,0,0&amp;vtp=1&amp;bbb=1"/>
              <p:cNvSpPr/>
              <p:nvPr/>
            </p:nvSpPr>
            <p:spPr>
              <a:xfrm>
                <a:off x="502920" y="1270000"/>
                <a:ext cx="11183112" cy="24466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边城落日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［唐］骆宾王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紫塞流沙北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黄图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灞水东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一朝辞俎豆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万里逐沙蓬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候月恒持满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寻源屡凿空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野昏边气合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烽迥戍烟通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膂力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风尘倦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疆场岁月穷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河流控积石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山路远崆峒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壮志凌苍兕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精诚贯白虹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君恩如可报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龙剑有雌雄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注】①黄图：京都。②俎豆：古代祭祀、宴客用的器具。③膂（lǚ）力：体力。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M_8_BD.28_1#060e0b3e8?vcp=1&amp;pid=911121ed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70000"/>
                <a:ext cx="11183112" cy="2446655"/>
              </a:xfrm>
              <a:prstGeom prst="rect">
                <a:avLst/>
              </a:prstGeom>
              <a:blipFill rotWithShape="1">
                <a:blip r:embed="rId1"/>
                <a:stretch>
                  <a:fillRect r="1" b="-17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9_BD.29_1#4081332d5?vcp=1&amp;pid=060e0b3e8&amp;color=0,0,0&amp;vtp=1&amp;bbb=1"/>
          <p:cNvSpPr/>
          <p:nvPr/>
        </p:nvSpPr>
        <p:spPr>
          <a:xfrm>
            <a:off x="502920" y="3720656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1.明代学者胡应麟曾评价骆宾王“文辞雄放”，请你结合诗中的具体内容谈谈你对这一评价的理解。（6分）</a:t>
            </a:r>
            <a:endParaRPr lang="en-US" altLang="zh-CN" sz="1800" dirty="0"/>
          </a:p>
        </p:txBody>
      </p:sp>
      <p:sp>
        <p:nvSpPr>
          <p:cNvPr id="5" name="QO_9_AN.30_1#4081332d5?vcp=1&amp;pid=060e0b3e8&amp;color=0,0,0&amp;vtp=1&amp;bbb=1&amp;hb=1"/>
          <p:cNvSpPr/>
          <p:nvPr/>
        </p:nvSpPr>
        <p:spPr>
          <a:xfrm>
            <a:off x="502920" y="4129341"/>
            <a:ext cx="11183112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①选取“紫塞”“沙蓬”“边气”“戍烟”等边地特有的景象，展现了边塞雄浑、苍茫的特点，意象豪迈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，营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造出雄浑开阔的意境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。②诗歌通过描绘“逐沙蓬”“恒持满”“屡凿空”等边塞沙场活动，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展示戍边将士们不惧艰难，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勇敢进取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、乐观昂扬的精神面貌。③“精诚贯白虹”“龙剑有雌雄”，借典抒怀，“壮志”“精诚”“君恩”，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直抒胸臆，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抒发了诗人渴望建功立业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，报答君恩，报效国家的豪情壮志。（6分）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263b36b5d?vcp=1&amp;pid=152e7e5bc&amp;color=0,0,0&amp;vtp=1&amp;bt=1&amp;bbb=1"/>
          <p:cNvSpPr/>
          <p:nvPr/>
        </p:nvSpPr>
        <p:spPr>
          <a:xfrm>
            <a:off x="502920" y="896112"/>
            <a:ext cx="11183112" cy="36576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篇二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阅读下面两首诗，回答后面小题。（8分）</a:t>
            </a:r>
            <a:endParaRPr lang="en-US" altLang="zh-CN" sz="2400" dirty="0"/>
          </a:p>
        </p:txBody>
      </p:sp>
      <p:sp>
        <p:nvSpPr>
          <p:cNvPr id="3" name="QM_8_BD.31_1#d99a89eb4?sp=1&amp;vcp=1&amp;pid=263b36b5d&amp;color=0,0,0&amp;vtp=1&amp;bbb=1"/>
          <p:cNvSpPr/>
          <p:nvPr/>
        </p:nvSpPr>
        <p:spPr>
          <a:xfrm>
            <a:off x="502920" y="1270000"/>
            <a:ext cx="11183112" cy="23101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【甲】雁门太守行</a:t>
            </a:r>
            <a:endParaRPr lang="en-US" altLang="zh-CN" sz="1800" dirty="0"/>
          </a:p>
          <a:p>
            <a:pPr algn="ctr"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贺</a:t>
            </a:r>
            <a:endParaRPr lang="en-US" altLang="zh-CN" sz="1800" dirty="0"/>
          </a:p>
          <a:p>
            <a:pPr algn="ctr"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黑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云压城城欲摧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甲光向日金鳞开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algn="ctr"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角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声满天秋色里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塞上燕脂凝夜紫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algn="ctr"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半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卷红旗临易水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霜重鼓寒声不起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algn="ctr" latinLnBrk="1"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君黄金台上意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提携玉龙为君死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M_8_BD.31_2#d99a89eb4?sp=1&amp;vcp=1&amp;pid=263b36b5d&amp;color=0,0,0&amp;vtp=1&amp;bbb=1"/>
              <p:cNvSpPr/>
              <p:nvPr/>
            </p:nvSpPr>
            <p:spPr>
              <a:xfrm>
                <a:off x="502920" y="3583432"/>
                <a:ext cx="11183112" cy="274167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【乙】塞下曲（其一）</a:t>
                </a:r>
                <a:endParaRPr lang="en-US" altLang="zh-CN" sz="1800" dirty="0"/>
              </a:p>
              <a:p>
                <a:pPr algn="ctr"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白</a:t>
                </a:r>
                <a:endParaRPr lang="en-US" altLang="zh-CN" sz="1800" dirty="0"/>
              </a:p>
              <a:p>
                <a:pPr algn="ctr"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五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月天山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雪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无花只有寒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4000"/>
                  </a:lnSpc>
                </a:pPr>
                <a:r>
                  <a:rPr lang="en-US" altLang="zh-CN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笛</a:t>
                </a:r>
                <a:r>
                  <a:rPr lang="en-US" altLang="zh-CN" sz="1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中闻折柳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u="sng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u="sng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u="sng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u="sng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春色未曾看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战随金鼓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宵眠抱玉鞍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愿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将腰下剑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直为斩楼兰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M_8_BD.31_2#d99a89eb4?sp=1&amp;vcp=1&amp;pid=263b36b5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83432"/>
                <a:ext cx="11183112" cy="2741676"/>
              </a:xfrm>
              <a:prstGeom prst="rect">
                <a:avLst/>
              </a:prstGeom>
              <a:blipFill rotWithShape="1">
                <a:blip r:embed="rId1"/>
                <a:stretch>
                  <a:fillRect t="-5" r="1" b="-23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8_BD.31_3#d99a89eb4?vcp=1&amp;pid=263b36b5d&amp;color=0,0,0&amp;vtp=1&amp;bt=1&amp;bbb=1&amp;hb=1"/>
          <p:cNvSpPr/>
          <p:nvPr/>
        </p:nvSpPr>
        <p:spPr>
          <a:xfrm>
            <a:off x="502920" y="1186563"/>
            <a:ext cx="11183112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【注】①天山：祁连山。②折柳：《折杨柳》，汉代乐府曲名，内容多叙离别之情。③金鼓：锣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，进军时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击鼓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，退军时鸣金。④楼兰：汉代西域国名，此指楼兰国王。据《汉书·傅介子传》记载，西汉昭帝时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，楼兰国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王屡次截杀通西域的汉使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，大将军霍光派平乐监傅介子前往楼兰，用计刺杀了楼兰国王。</a:t>
            </a:r>
            <a:endParaRPr lang="en-US" altLang="zh-CN" dirty="0"/>
          </a:p>
        </p:txBody>
      </p:sp>
      <p:sp>
        <p:nvSpPr>
          <p:cNvPr id="3" name="QC_9_BD.32_1#faad8d5e2?vcp=1&amp;pid=d99a89eb4&amp;color=0,0,0&amp;vtp=1&amp;bbb=1"/>
          <p:cNvSpPr/>
          <p:nvPr/>
        </p:nvSpPr>
        <p:spPr>
          <a:xfrm>
            <a:off x="502920" y="2427924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2.下列对甲、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乙两诗赏析不正确的一项是(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（3分）</a:t>
            </a:r>
            <a:endParaRPr lang="en-US" altLang="zh-CN" sz="1800" dirty="0"/>
          </a:p>
        </p:txBody>
      </p:sp>
      <p:sp>
        <p:nvSpPr>
          <p:cNvPr id="4" name="QC_9_AN.33_1#faad8d5e2.bracket?vcp=1&amp;pid=d99a89eb4&amp;color=0,0,0&amp;vpa=15&amp;vtp=1"/>
          <p:cNvSpPr/>
          <p:nvPr/>
        </p:nvSpPr>
        <p:spPr>
          <a:xfrm>
            <a:off x="4743926" y="2414589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5" name="QC_9_BD.34_1#faad8d5e2.choices?vcp=1&amp;pid=d99a89eb4&amp;color=0,0,0&amp;vtp=1&amp;bbb=1&amp;hb=1"/>
          <p:cNvSpPr/>
          <p:nvPr/>
        </p:nvSpPr>
        <p:spPr>
          <a:xfrm>
            <a:off x="502920" y="2838706"/>
            <a:ext cx="11183112" cy="24498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A.“雁门太守行”是古乐府曲名，“行”是古诗体裁，本诗借用它作诗题写当时战事。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.《塞下曲（其一）》借用唐代流行的乐府题目来写时事与心声，其主题是平定边患。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.两首诗均用字考究，《雁门太守行》中“卷”字写出乘夜奔袭之状；《塞下曲（其一）》中“抱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”字写将士们夜间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休息时的悠闲之态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.两首诗都运用典故，《雁门太守行》表达了守城将士们誓死报效君王的决心；《塞下曲（其一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）》表现了将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士们甘愿身赴疆场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、为国立功的慷慨豪情。</a:t>
            </a:r>
            <a:endParaRPr lang="en-US" altLang="zh-CN" dirty="0"/>
          </a:p>
        </p:txBody>
      </p:sp>
      <p:sp>
        <p:nvSpPr>
          <p:cNvPr id="6" name="QC_9_AS.35_1#faad8d5e2?vcp=1&amp;pid=d99a89eb4&amp;color=0,0,0&amp;vtp=1&amp;bbb=1&amp;hb=1"/>
          <p:cNvSpPr/>
          <p:nvPr/>
        </p:nvSpPr>
        <p:spPr>
          <a:xfrm>
            <a:off x="502920" y="5312031"/>
            <a:ext cx="11183112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本题考查赏析诗歌的能力。C项，“《塞下曲（其一）》中‘抱’字写将士们夜间休息时的悠闲之态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”表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述有误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。《塞下曲（其一）》中“抱”字描绘士卒夜间警备的情况，表现了军情的紧张急迫。故选C。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36_1#07100c539?vcp=1&amp;pid=d99a89eb4&amp;color=0,0,0&amp;vtp=1&amp;bt=1&amp;bbb=1&amp;hb=1"/>
          <p:cNvSpPr/>
          <p:nvPr/>
        </p:nvSpPr>
        <p:spPr>
          <a:xfrm>
            <a:off x="502920" y="1411544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3.陆游曾评价李贺的诗“五色炫耀，光夺眼目，使人不敢熟视”。请结合甲诗中相关诗句内容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，说说你对这个评价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的理解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dirty="0"/>
          </a:p>
        </p:txBody>
      </p:sp>
      <p:sp>
        <p:nvSpPr>
          <p:cNvPr id="3" name="QO_9_AN.37_1#07100c539?vcp=1&amp;pid=d99a89eb4&amp;color=0,0,0&amp;vtp=1&amp;bbb=1&amp;hb=1"/>
          <p:cNvSpPr/>
          <p:nvPr/>
        </p:nvSpPr>
        <p:spPr>
          <a:xfrm>
            <a:off x="502920" y="2236726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【示例】诗中用“黑”字写出了敌军黑压压一片，又用“金”字写出了阳光照耀下铠甲一片金光闪烁的情景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，两个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色彩词写出敌军的来势凶猛和我军的严阵以待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dirty="0"/>
          </a:p>
        </p:txBody>
      </p:sp>
      <p:sp>
        <p:nvSpPr>
          <p:cNvPr id="4" name="QO_9_BD.38_1#d5bd29c93?vcp=1&amp;pid=d99a89eb4&amp;color=0,0,0&amp;vtp=1&amp;bbb=1&amp;hb=1"/>
          <p:cNvSpPr/>
          <p:nvPr/>
        </p:nvSpPr>
        <p:spPr>
          <a:xfrm>
            <a:off x="502920" y="3056511"/>
            <a:ext cx="11183112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4.诗仙李白曾写下无数佳作，在《春夜洛城闻笛》中曾发出“此夜曲中闻折柳，何人不起故园情”的感叹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，乙诗中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画线句子同写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“闻折柳”，但在表现的内容和情感上却与甲诗有所不同，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请结合乙诗内容分析画线句子的言外之意。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3分）</a:t>
            </a:r>
            <a:endParaRPr lang="en-US" altLang="zh-CN" dirty="0"/>
          </a:p>
        </p:txBody>
      </p:sp>
      <p:sp>
        <p:nvSpPr>
          <p:cNvPr id="5" name="QO_9_AN.39_1#d5bd29c93?vcp=1&amp;pid=d99a89eb4&amp;color=0,0,0&amp;vtp=1&amp;bbb=1&amp;hb=1"/>
          <p:cNvSpPr/>
          <p:nvPr/>
        </p:nvSpPr>
        <p:spPr>
          <a:xfrm>
            <a:off x="502920" y="4301111"/>
            <a:ext cx="11183112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《塞下曲（其一）》中“笛中闻折柳，春色未曾看”，意思是听到有人用笛子吹奏《折杨柳》曲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，想着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家乡已是春色满园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，而在这里还未曾见到春色。“折柳”即《折杨柳》曲，这两句表面看是写听到《折杨柳》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曲，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但身处边塞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，此处“无花只有寒”，因此“春色未曾看”。这两句诗表现了边塞的天气恶劣、条件艰辛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，表达了守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边将士的离别之苦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、思乡之情和诗人的伤春叹别之情。（3分）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d5b7cec25?vcp=1&amp;pid=a978a1e78&amp;color=0,0,0&amp;vtp=1&amp;bt=1&amp;bbb=1"/>
          <p:cNvSpPr/>
          <p:nvPr/>
        </p:nvSpPr>
        <p:spPr>
          <a:xfrm>
            <a:off x="502920" y="896112"/>
            <a:ext cx="11183112" cy="36576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篇一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［2024宁波市江北区一模］阅读下面两首古诗词，回答1~2题。（6分）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8_BD.40_1#857e42347?vcp=1&amp;pid=d5b7cec25&amp;color=0,0,0&amp;vtp=1&amp;bbb=1&amp;hb=1"/>
              <p:cNvSpPr/>
              <p:nvPr/>
            </p:nvSpPr>
            <p:spPr>
              <a:xfrm>
                <a:off x="502920" y="1270000"/>
                <a:ext cx="11183112" cy="49231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早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梅</a:t>
                </a:r>
                <a:endParaRPr lang="en-US" altLang="zh-CN" sz="1800" dirty="0"/>
              </a:p>
              <a:p>
                <a:pPr algn="ctr"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唐］齐己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万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木冻欲折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孤根暖独回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村深雪里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昨夜一枝开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递幽香出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禽窥素艳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年如应律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先发望春台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卜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算子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［南宋］张孝祥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雪月最相宜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梅雪都清绝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去岁江南见雪时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月底梅花发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今岁早梅开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依旧年时月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冷艳孤光照眼明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只欠些儿雪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注】①诗人早年曾热心功名，然而科举失利，不为他人赏识。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②素艳：白梅。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③应律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：此处是按季节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的意思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④望春台：楼台，唐初建于长安城东，这里指京城。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M_8_BD.40_1#857e42347?vcp=1&amp;pid=d5b7cec2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70000"/>
                <a:ext cx="11183112" cy="4923155"/>
              </a:xfrm>
              <a:prstGeom prst="rect">
                <a:avLst/>
              </a:prstGeom>
              <a:blipFill rotWithShape="1">
                <a:blip r:embed="rId1"/>
                <a:stretch>
                  <a:fillRect r="1" b="-8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41_1#135176322?vcp=1&amp;pid=857e42347&amp;color=0,0,0&amp;mp=1&amp;vtp=1&amp;bt=1&amp;bbb=1"/>
          <p:cNvSpPr/>
          <p:nvPr/>
        </p:nvSpPr>
        <p:spPr>
          <a:xfrm>
            <a:off x="502920" y="2461834"/>
            <a:ext cx="11495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1.齐己《早梅》中的“昨夜一枝开”一句原为“昨夜数枝开”。“一枝”为什么比“数枝”更贴切？谈谈你的理解。（2分）</a:t>
            </a:r>
            <a:endParaRPr lang="en-US" altLang="zh-CN" sz="1800" dirty="0"/>
          </a:p>
        </p:txBody>
      </p:sp>
      <p:sp>
        <p:nvSpPr>
          <p:cNvPr id="3" name="QO_9_AN.42_1#135176322?vcp=1&amp;pid=857e42347&amp;color=0,0,0&amp;vtp=1&amp;bbb=1"/>
          <p:cNvSpPr/>
          <p:nvPr/>
        </p:nvSpPr>
        <p:spPr>
          <a:xfrm>
            <a:off x="502920" y="2858264"/>
            <a:ext cx="11312525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“一枝”更能呼应题目中的“早”的意境。梅花凌寒而开，“一枝”怒放，体现了梅花之孤傲品格。（2分）</a:t>
            </a:r>
            <a:endParaRPr lang="en-US" altLang="zh-CN" sz="1800" dirty="0"/>
          </a:p>
        </p:txBody>
      </p:sp>
      <p:sp>
        <p:nvSpPr>
          <p:cNvPr id="4" name="QO_9_BD.43_1#0cd02339b?vcp=1&amp;pid=857e42347&amp;color=0,0,0&amp;vtp=1&amp;bbb=1"/>
          <p:cNvSpPr/>
          <p:nvPr/>
        </p:nvSpPr>
        <p:spPr>
          <a:xfrm>
            <a:off x="502920" y="3225041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2.上面两首古诗词都与早梅有关，但表达的情感却有所不同。请简要分析。（4分）</a:t>
            </a:r>
            <a:endParaRPr lang="en-US" altLang="zh-CN" sz="1800" dirty="0"/>
          </a:p>
        </p:txBody>
      </p:sp>
      <p:sp>
        <p:nvSpPr>
          <p:cNvPr id="5" name="QO_9_AN.44_1#0cd02339b?vcp=1&amp;pid=857e42347&amp;color=0,0,0&amp;vtp=1&amp;bbb=1&amp;hb=1"/>
          <p:cNvSpPr/>
          <p:nvPr/>
        </p:nvSpPr>
        <p:spPr>
          <a:xfrm>
            <a:off x="502920" y="3633726"/>
            <a:ext cx="11183112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齐己《早梅》刻画了梅花傲寒的品性，素艳的风韵，以此寄托自己怀才不遇、清高孤傲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、坚贞不屈的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情怀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。尾联“明年如应律，先发望春台”中又可见诗人的执着和自信。张孝祥《卜算子》中提到雪、月、梅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，三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者难以一时兼备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，故今年与去年相较，不能算是无憾，表达了今非昔比的感慨。（4分。每首2分）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d94e628e7?vcp=1&amp;pid=a978a1e78&amp;color=0,0,0&amp;vtp=1&amp;bt=1&amp;bbb=1"/>
          <p:cNvSpPr/>
          <p:nvPr/>
        </p:nvSpPr>
        <p:spPr>
          <a:xfrm>
            <a:off x="502920" y="896112"/>
            <a:ext cx="11183112" cy="36576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篇二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［2024温州一模］</a:t>
            </a:r>
            <a:endParaRPr lang="en-US" altLang="zh-CN" sz="2400" dirty="0"/>
          </a:p>
        </p:txBody>
      </p:sp>
      <p:sp>
        <p:nvSpPr>
          <p:cNvPr id="3" name="QM_8_BD.45_1#e31042f7c?vcp=1&amp;pid=d94e628e7&amp;color=0,0,0&amp;vtp=1&amp;bbb=1"/>
          <p:cNvSpPr/>
          <p:nvPr/>
        </p:nvSpPr>
        <p:spPr>
          <a:xfrm>
            <a:off x="502920" y="1270000"/>
            <a:ext cx="11183112" cy="303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6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药草诗语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4" name="QM_8_BD.45_2#e31042f7c?colgroup=12,34&amp;vcp=1&amp;pid=d94e628e7&amp;color=0,0,0&amp;vtp=1&amp;bbb=1"/>
              <p:cNvGraphicFramePr>
                <a:graphicFrameLocks noGrp="1"/>
              </p:cNvGraphicFramePr>
              <p:nvPr/>
            </p:nvGraphicFramePr>
            <p:xfrm>
              <a:off x="502920" y="1707007"/>
              <a:ext cx="11155680" cy="2563305"/>
            </p:xfrm>
            <a:graphic>
              <a:graphicData uri="http://schemas.openxmlformats.org/drawingml/2006/table">
                <a:tbl>
                  <a:tblPr/>
                  <a:tblGrid>
                    <a:gridCol w="3099816"/>
                    <a:gridCol w="8055864"/>
                  </a:tblGrid>
                  <a:tr h="256330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6400"/>
                            </a:lnSpc>
                          </a:pPr>
                          <a:r>
                            <a:rPr lang="en-US" altLang="zh-CN" sz="9200" b="0" i="0" kern="0" spc="-9990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________________________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决</a:t>
                          </a:r>
                          <a:r>
                            <a:rPr lang="en-US" altLang="zh-CN" sz="1800" b="1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1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明</a:t>
                          </a:r>
                          <a:endParaRPr lang="en-US" altLang="zh-CN" sz="1200" dirty="0"/>
                        </a:p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［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明］吴宽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①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黄花隐绿叶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雨过仍离披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②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不为杜老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③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叹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未是凉风时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服食治目眚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④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吾将采掇之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不须更买药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园丁是医师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4" name="QM_8_BD.45_2#e31042f7c?colgroup=12,34&amp;vcp=1&amp;pid=d94e628e7&amp;color=0,0,0&amp;vtp=1&amp;bbb=1"/>
              <p:cNvGraphicFramePr>
                <a:graphicFrameLocks noGrp="1"/>
              </p:cNvGraphicFramePr>
              <p:nvPr/>
            </p:nvGraphicFramePr>
            <p:xfrm>
              <a:off x="502920" y="1707007"/>
              <a:ext cx="11155680" cy="2563305"/>
            </p:xfrm>
            <a:graphic>
              <a:graphicData uri="http://schemas.openxmlformats.org/drawingml/2006/table">
                <a:tbl>
                  <a:tblPr/>
                  <a:tblGrid>
                    <a:gridCol w="3099816"/>
                    <a:gridCol w="8055864"/>
                  </a:tblGrid>
                  <a:tr h="256349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6400"/>
                            </a:lnSpc>
                          </a:pPr>
                          <a:r>
                            <a:rPr lang="en-US" altLang="zh-CN" sz="9200" b="0" i="0" kern="0" spc="-9990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________________________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5" name="QM_8_BD.45_3#e31042f7c.table_image?tii=5&amp;vcp=1&amp;pid=d94e628e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12748" y="2060544"/>
            <a:ext cx="1280160" cy="185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M_8#e31042f7c?vcp=1&amp;pid=d94e628e7&amp;color=0,0,0&amp;vtp=1&amp;bbb=1&amp;hb=1"/>
          <p:cNvSpPr/>
          <p:nvPr/>
        </p:nvSpPr>
        <p:spPr>
          <a:xfrm>
            <a:off x="502920" y="4399407"/>
            <a:ext cx="11183112" cy="646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【注】①吴宽：明代弘治年间礼部尚书,负责礼仪、人才选拔等。②离披：张开，散开。③杜老：杜甫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。④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6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眚（shěnɡ）：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眼睛生翳。</a:t>
            </a:r>
            <a:endParaRPr lang="en-US" altLang="zh-CN" dirty="0"/>
          </a:p>
        </p:txBody>
      </p:sp>
      <p:sp>
        <p:nvSpPr>
          <p:cNvPr id="7" name="QO_9_BD.46_1#3901c6943?sp=1&amp;vcp=1&amp;pid=e31042f7c&amp;color=0,0,0&amp;vtp=1&amp;bbb=1"/>
          <p:cNvSpPr/>
          <p:nvPr/>
        </p:nvSpPr>
        <p:spPr>
          <a:xfrm>
            <a:off x="502920" y="5084191"/>
            <a:ext cx="11183112" cy="646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3.阅读诗歌和注释，参考小贴士，为药草“决明”写一则解说词。（4分）</a:t>
            </a:r>
            <a:endParaRPr lang="en-US" altLang="zh-CN" sz="1800" dirty="0"/>
          </a:p>
          <a:p>
            <a:pPr latinLnBrk="1">
              <a:lnSpc>
                <a:spcPts val="26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贴士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内容包含植物特征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药用价值和咏物用意等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8" name="QO_9_AN.47_1#3901c6943?vcp=1&amp;pid=e31042f7c&amp;color=0,0,0&amp;vtp=1&amp;bbb=1&amp;hb=1"/>
          <p:cNvSpPr/>
          <p:nvPr/>
        </p:nvSpPr>
        <p:spPr>
          <a:xfrm>
            <a:off x="502920" y="5765228"/>
            <a:ext cx="11183112" cy="6398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7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【示例】决明，叶绿，开黄花，雨后仍花叶舒展，颇有精神。服食决明可以治疗眼疾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。吴宽借咏决明表达作为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5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礼部尚书应有明目慧眼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，为国鉴别人才、培育人才的责任。（4分）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c2737b400?vcp=1&amp;pid=a978a1e78&amp;color=0,0,0&amp;vtp=1&amp;bt=1&amp;bbb=1"/>
          <p:cNvSpPr/>
          <p:nvPr/>
        </p:nvSpPr>
        <p:spPr>
          <a:xfrm>
            <a:off x="502920" y="896112"/>
            <a:ext cx="11183112" cy="36576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篇三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［2024金华市金东区二模］阅读下面的宋词，完成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4~5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题。（7分）</a:t>
            </a:r>
            <a:endParaRPr lang="en-US" altLang="zh-CN" sz="2400" dirty="0"/>
          </a:p>
        </p:txBody>
      </p:sp>
      <p:sp>
        <p:nvSpPr>
          <p:cNvPr id="3" name="QM_8_BD.48_1#b4f8bb0d4?vcp=1&amp;pid=c2737b400&amp;color=0,0,0&amp;vtp=1&amp;bbb=1"/>
          <p:cNvSpPr/>
          <p:nvPr/>
        </p:nvSpPr>
        <p:spPr>
          <a:xfrm>
            <a:off x="502920" y="1270000"/>
            <a:ext cx="11183112" cy="15608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临江仙·正月二十四日晚至湖上</a:t>
            </a:r>
            <a:endParaRPr lang="en-US" altLang="zh-CN" sz="1800" dirty="0"/>
          </a:p>
          <a:p>
            <a:pPr algn="ctr"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梦得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三日疾风吹浩荡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绿芜未遍平沙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约回残影射明霞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水光遥泛坐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烟柳卧欹斜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霜鬓不堪春点检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留连又见芳华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一枝重插去年花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此身江海梦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何处定吾家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4" name="QC_9_BD.49_1#c796788bc?vcp=1&amp;pid=b4f8bb0d4&amp;color=0,0,0&amp;vtp=1&amp;bbb=1"/>
          <p:cNvSpPr/>
          <p:nvPr/>
        </p:nvSpPr>
        <p:spPr>
          <a:xfrm>
            <a:off x="502920" y="2861373"/>
            <a:ext cx="11183112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4.下列对这首词的理解和赏析，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不正确的一项是(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（3分）</a:t>
            </a:r>
            <a:endParaRPr lang="en-US" altLang="zh-CN" sz="1800" dirty="0"/>
          </a:p>
        </p:txBody>
      </p:sp>
      <p:sp>
        <p:nvSpPr>
          <p:cNvPr id="5" name="QC_9_AN.50_1#c796788bc.bracket?vcp=1&amp;pid=b4f8bb0d4&amp;color=0,0,0&amp;vpa=16&amp;vtp=1"/>
          <p:cNvSpPr/>
          <p:nvPr/>
        </p:nvSpPr>
        <p:spPr>
          <a:xfrm>
            <a:off x="5429726" y="2850832"/>
            <a:ext cx="331788" cy="3350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6" name="QC_9_BD.51_1#c796788bc.choices?vcp=1&amp;pid=b4f8bb0d4&amp;color=0,0,0&amp;vtp=1&amp;bbb=1"/>
          <p:cNvSpPr/>
          <p:nvPr/>
        </p:nvSpPr>
        <p:spPr>
          <a:xfrm>
            <a:off x="502920" y="3258122"/>
            <a:ext cx="11183112" cy="15542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A.连日的春风带来了春的消息，但毕竟时令尚早，还不能看到盛春的美景。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.题目明确词人是在傍晚到湖上游览，词中“残影”“明霞”对此也有照应。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.湖中景色见于词人的顾盼之间，水面波光粼粼，岸边暮色中的垂柳朦朦胧胧。</a:t>
            </a:r>
            <a:endParaRPr lang="en-US" altLang="zh-CN" sz="1800" dirty="0"/>
          </a:p>
          <a:p>
            <a:pPr latinLnBrk="1"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.面对美景，词人找出去年佩戴过的花饰插到头上，掩饰鬓边的斑斑白发。</a:t>
            </a:r>
            <a:endParaRPr lang="en-US" altLang="zh-CN" sz="1800" dirty="0"/>
          </a:p>
        </p:txBody>
      </p:sp>
      <p:sp>
        <p:nvSpPr>
          <p:cNvPr id="7" name="QC_9_AS.52_1#c796788bc?vcp=1&amp;pid=b4f8bb0d4&amp;color=0,0,0&amp;vtp=1&amp;bbb=1&amp;hb=1"/>
          <p:cNvSpPr/>
          <p:nvPr/>
        </p:nvSpPr>
        <p:spPr>
          <a:xfrm>
            <a:off x="502920" y="4842638"/>
            <a:ext cx="11183112" cy="7480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本题考查理解和赏析宋词的能力。D项，“词人找出去年佩戴过的花饰插到头上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，掩饰鬓边的斑斑白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0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发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”说法有误，词中指词人下意识重复去年折花插花的行为。</a:t>
            </a:r>
            <a:endParaRPr lang="en-US" altLang="zh-CN" dirty="0"/>
          </a:p>
        </p:txBody>
      </p:sp>
      <p:sp>
        <p:nvSpPr>
          <p:cNvPr id="8" name="QO_9_BD.53_1#151fa391a?vcp=1&amp;pid=b4f8bb0d4&amp;color=0,0,0&amp;vtp=1&amp;bbb=1"/>
          <p:cNvSpPr/>
          <p:nvPr/>
        </p:nvSpPr>
        <p:spPr>
          <a:xfrm>
            <a:off x="502920" y="5632132"/>
            <a:ext cx="11183112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5.这首词表达了作者什么样的思想感情?请简要分析。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1800" dirty="0"/>
          </a:p>
        </p:txBody>
      </p:sp>
      <p:sp>
        <p:nvSpPr>
          <p:cNvPr id="9" name="QO_9_AN.54_1#151fa391a?vcp=1&amp;pid=b4f8bb0d4&amp;color=0,0,0&amp;vtp=1&amp;bbb=1"/>
          <p:cNvSpPr/>
          <p:nvPr/>
        </p:nvSpPr>
        <p:spPr>
          <a:xfrm>
            <a:off x="502920" y="6027991"/>
            <a:ext cx="11183112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0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春色如旧，鬓已成霜，感叹年华易老；江海流离，居无定所，慨叹人生飘零。（每点2分，共4分）</a:t>
            </a:r>
            <a:endParaRPr lang="en-US" altLang="zh-CN" sz="1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ac9c9eff8?vcp=1&amp;pid=27cab08c3&amp;color=0,0,0&amp;vtp=1&amp;bt=1&amp;bbb=1"/>
          <p:cNvSpPr/>
          <p:nvPr/>
        </p:nvSpPr>
        <p:spPr>
          <a:xfrm>
            <a:off x="502920" y="896112"/>
            <a:ext cx="11183112" cy="36576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篇一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［2023杭州锦绣中学模拟节选］阅读下面两首古诗，回答问题。（10分）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8_BD.55_1#3ea9e1d31?vcp=1&amp;pid=ac9c9eff8&amp;color=0,0,0&amp;vtp=1&amp;bbb=1&amp;hb=1"/>
              <p:cNvSpPr/>
              <p:nvPr/>
            </p:nvSpPr>
            <p:spPr>
              <a:xfrm>
                <a:off x="502920" y="1270000"/>
                <a:ext cx="11183112" cy="45421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澄迈驿通潮阁二首</a:t>
                </a:r>
                <a:r>
                  <a:rPr lang="en-US" altLang="zh-CN" sz="1800" b="1" i="0" baseline="300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①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宋］苏轼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倦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客愁闻归路遥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眼明飞阁俯长桥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贪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看白鹭横秋浦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不觉青林没晚潮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二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生欲老海南村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帝遣巫阳招我魂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杳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天低鹘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没处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青山一发是中原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注】①两首诗作于元符三年（1100），诗人离开被贬地儋州之前。澄迈驿：驿站名，设在今海南省。②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帝：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天帝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。巫阳：古代女巫名。老天派遣女巫为我招魂。这里借天帝以指朝廷，借招魂以指奉旨内迁。③杳杳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：形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容极远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。④鹘：一种鸟鹰。⑤中原：可用来泛指故国河山。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M_8_BD.55_1#3ea9e1d31?vcp=1&amp;pid=ac9c9eff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70000"/>
                <a:ext cx="11183112" cy="4542155"/>
              </a:xfrm>
              <a:prstGeom prst="rect">
                <a:avLst/>
              </a:prstGeom>
              <a:blipFill rotWithShape="1">
                <a:blip r:embed="rId1"/>
                <a:stretch>
                  <a:fillRect t="-1258" r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9_BD.56_1#e4ef136a1?vcp=1&amp;pid=3ea9e1d31&amp;color=0,0,0&amp;mp=1&amp;vtp=1&amp;bt=1&amp;bbb=1&amp;hb=1"/>
          <p:cNvSpPr/>
          <p:nvPr/>
        </p:nvSpPr>
        <p:spPr>
          <a:xfrm>
            <a:off x="502920" y="2255586"/>
            <a:ext cx="11183112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1.古典诗词特别讲究炼字，如《澄迈驿通潮阁》其一，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诗人写白鹭，“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一字就带出一股雄健之势，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有气势，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有力度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，传达出诗人的神情意态；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而其二“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一词则写出诗人极目北眺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，广漠的天空与苍莽的原野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相接的情景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，以抒发诗人的思乡情感。（4分）</a:t>
            </a:r>
            <a:endParaRPr lang="en-US" altLang="zh-CN" dirty="0"/>
          </a:p>
        </p:txBody>
      </p:sp>
      <p:sp>
        <p:nvSpPr>
          <p:cNvPr id="3" name="QB_9_AN.57_1#e4ef136a1.blank?vcp=1&amp;pid=3ea9e1d31&amp;color=0,0,0&amp;mp=1&amp;vpa=17&amp;vtp=1"/>
          <p:cNvSpPr/>
          <p:nvPr/>
        </p:nvSpPr>
        <p:spPr>
          <a:xfrm>
            <a:off x="7410925" y="2225106"/>
            <a:ext cx="3952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横</a:t>
            </a:r>
            <a:endParaRPr lang="en-US" altLang="zh-CN" dirty="0"/>
          </a:p>
        </p:txBody>
      </p:sp>
      <p:sp>
        <p:nvSpPr>
          <p:cNvPr id="4" name="QB_9_AN.58_1#e4ef136a1.blank?vcp=1&amp;pid=3ea9e1d31&amp;color=0,0,0&amp;mp=1&amp;vpa=18&amp;vtp=1&amp;bbb=1"/>
          <p:cNvSpPr/>
          <p:nvPr/>
        </p:nvSpPr>
        <p:spPr>
          <a:xfrm>
            <a:off x="4724876" y="2644206"/>
            <a:ext cx="14239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杳杳（4分）</a:t>
            </a:r>
            <a:endParaRPr lang="en-US" altLang="zh-CN" dirty="0"/>
          </a:p>
        </p:txBody>
      </p:sp>
      <p:sp>
        <p:nvSpPr>
          <p:cNvPr id="5" name="QO_9_BD.59_1#3ccc0d927?vcp=1&amp;pid=3ea9e1d31&amp;color=0,0,0&amp;vtp=1&amp;bbb=1"/>
          <p:cNvSpPr/>
          <p:nvPr/>
        </p:nvSpPr>
        <p:spPr>
          <a:xfrm>
            <a:off x="502920" y="3496946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2.比较《澄迈驿通潮阁二首》，结合诗句分析两首诗歌在情感、写法上的异同。（6分）</a:t>
            </a:r>
            <a:endParaRPr lang="en-US" altLang="zh-CN" sz="1800" dirty="0"/>
          </a:p>
        </p:txBody>
      </p:sp>
      <p:sp>
        <p:nvSpPr>
          <p:cNvPr id="6" name="QO_9_AN.60_1#3ccc0d927?vcp=1&amp;pid=3ea9e1d31&amp;color=0,0,0&amp;vtp=1&amp;bbb=1&amp;hb=1"/>
          <p:cNvSpPr/>
          <p:nvPr/>
        </p:nvSpPr>
        <p:spPr>
          <a:xfrm>
            <a:off x="502920" y="3904743"/>
            <a:ext cx="11183112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这两首诗都抒发了思乡盼归的心情。第一首描绘登通潮阁所见情景，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娴雅的笔触中隐然透出羁旅愁绪；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第二首化用典故抒发浓烈的思乡之情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。这两首诗虽然都抒写羁旅思乡的愁怀，但前一首以景写趣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，显得清雅悠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闲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；而第二首以景写情，情感炽热绵长。（6分）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56ee6a1e4?vcp=1&amp;pid=27cab08c3&amp;color=0,0,0&amp;vtp=1&amp;bt=1&amp;bbb=1"/>
          <p:cNvSpPr/>
          <p:nvPr/>
        </p:nvSpPr>
        <p:spPr>
          <a:xfrm>
            <a:off x="502920" y="896112"/>
            <a:ext cx="11183112" cy="36576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篇二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阅读下面两首散曲，回答问题。（5分）</a:t>
            </a:r>
            <a:endParaRPr lang="en-US" altLang="zh-CN" sz="2400" dirty="0"/>
          </a:p>
        </p:txBody>
      </p:sp>
      <p:sp>
        <p:nvSpPr>
          <p:cNvPr id="3" name="QM_8_BD.61_1#d70ccad19?vcp=1&amp;pid=56ee6a1e4&amp;color=0,0,0&amp;vtp=1&amp;bbb=1"/>
          <p:cNvSpPr/>
          <p:nvPr/>
        </p:nvSpPr>
        <p:spPr>
          <a:xfrm>
            <a:off x="502920" y="1270000"/>
            <a:ext cx="11183112" cy="2446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【甲】天净沙·秋思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马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致远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枯藤老树昏鸦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小桥流水人家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古道西风瘦马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夕阳西下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断肠人在天涯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乙】寿阳曲·潇湘夜雨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马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致远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渔灯暗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客梦回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一声声滴人心碎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孤舟五更家万里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是离人几行清泪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4" name="QB_9_BD.62_1#a8a93815f?vcp=1&amp;pid=d70ccad19&amp;color=0,0,0&amp;vtp=1&amp;bbb=1&amp;hb=1"/>
          <p:cNvSpPr/>
          <p:nvPr/>
        </p:nvSpPr>
        <p:spPr>
          <a:xfrm>
            <a:off x="502920" y="3742690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3.甲曲中“天净沙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”是这首散曲的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；乙曲中“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”一句分别从时间和空间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两个方面写出了羁旅之人的孤独寂寞之感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dirty="0"/>
          </a:p>
        </p:txBody>
      </p:sp>
      <p:sp>
        <p:nvSpPr>
          <p:cNvPr id="5" name="QB_9_AN.63_1#a8a93815f.blank?vcp=1&amp;pid=d70ccad19&amp;color=0,0,0&amp;vpa=19&amp;vtp=1&amp;bbb=1"/>
          <p:cNvSpPr/>
          <p:nvPr/>
        </p:nvSpPr>
        <p:spPr>
          <a:xfrm>
            <a:off x="3626326" y="3712210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【示例】曲牌名</a:t>
            </a:r>
            <a:endParaRPr lang="en-US" altLang="zh-CN" dirty="0"/>
          </a:p>
        </p:txBody>
      </p:sp>
      <p:sp>
        <p:nvSpPr>
          <p:cNvPr id="6" name="QB_9_AN.64_1#a8a93815f.blank?vcp=1&amp;pid=d70ccad19&amp;color=0,0,0&amp;vpa=20&amp;vtp=1&amp;bbb=1"/>
          <p:cNvSpPr/>
          <p:nvPr/>
        </p:nvSpPr>
        <p:spPr>
          <a:xfrm>
            <a:off x="6471125" y="3712210"/>
            <a:ext cx="25669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孤舟五更家万里（2分）</a:t>
            </a:r>
            <a:endParaRPr lang="en-US" altLang="zh-CN" dirty="0"/>
          </a:p>
        </p:txBody>
      </p:sp>
      <p:sp>
        <p:nvSpPr>
          <p:cNvPr id="7" name="QO_9_BD.65_1#5c05e3e16?vcp=1&amp;pid=d70ccad19&amp;color=0,0,0&amp;vtp=1&amp;bbb=1&amp;hb=1"/>
          <p:cNvSpPr/>
          <p:nvPr/>
        </p:nvSpPr>
        <p:spPr>
          <a:xfrm>
            <a:off x="502920" y="4572190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4.两首散曲都善于利用景物来营造氛围，假如你身处散曲描绘的环境之中，会有怎样的感受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？请结合两曲做简单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解读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。（3分）</a:t>
            </a:r>
            <a:endParaRPr lang="en-US" altLang="zh-CN" dirty="0"/>
          </a:p>
        </p:txBody>
      </p:sp>
      <p:sp>
        <p:nvSpPr>
          <p:cNvPr id="8" name="QO_9_AN.66_1#5c05e3e16?vcp=1&amp;pid=d70ccad19&amp;color=0,0,0&amp;vtp=1&amp;bbb=1"/>
          <p:cNvSpPr/>
          <p:nvPr/>
        </p:nvSpPr>
        <p:spPr>
          <a:xfrm>
            <a:off x="502920" y="5389943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身处散曲描绘的环境之中，我会触景生情，生出孤独寂寞之感和浓浓的思乡之愁。（3分）</a:t>
            </a:r>
            <a:endParaRPr lang="en-US" altLang="zh-CN" sz="1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8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52094019a?vcp=1&amp;pid=27cab08c3&amp;color=0,0,0&amp;vtp=1&amp;bt=1&amp;bbb=1"/>
          <p:cNvSpPr/>
          <p:nvPr/>
        </p:nvSpPr>
        <p:spPr>
          <a:xfrm>
            <a:off x="502920" y="896112"/>
            <a:ext cx="11183112" cy="36576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篇三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阅读下面三首送别诗词，回答问题。（4分）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8_BD.67_1#d42b6c8c7?vcp=1&amp;pid=52094019a&amp;color=0,0,0&amp;vtp=1&amp;bbb=1"/>
              <p:cNvSpPr/>
              <p:nvPr/>
            </p:nvSpPr>
            <p:spPr>
              <a:xfrm>
                <a:off x="502920" y="1270000"/>
                <a:ext cx="11183112" cy="504698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【甲】送柴侍御</a:t>
                </a:r>
                <a:endParaRPr lang="en-US" altLang="zh-CN" sz="1800" dirty="0"/>
              </a:p>
              <a:p>
                <a:pPr algn="ctr"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唐］王昌龄</a:t>
                </a:r>
                <a:endParaRPr lang="en-US" altLang="zh-CN" sz="1800" dirty="0"/>
              </a:p>
              <a:p>
                <a:pPr algn="ctr"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水通波接武冈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送君不觉有离伤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3100"/>
                  </a:lnSpc>
                </a:pPr>
                <a:r>
                  <a:rPr lang="en-US" altLang="zh-CN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青</a:t>
                </a:r>
                <a:r>
                  <a:rPr lang="en-US" altLang="zh-CN" sz="1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山一道同云雨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明月何曾是两乡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乙】绝句送巨山</a:t>
                </a:r>
                <a:endParaRPr lang="en-US" altLang="zh-CN" sz="1800" dirty="0"/>
              </a:p>
              <a:p>
                <a:pPr algn="ctr"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宋］刘子翚</a:t>
                </a:r>
                <a:endParaRPr lang="en-US" altLang="zh-CN" sz="1800" dirty="0"/>
              </a:p>
              <a:p>
                <a:pPr algn="ctr"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年寄迹闽山寺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一笑翻然向浙江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3100"/>
                  </a:lnSpc>
                </a:pPr>
                <a:r>
                  <a:rPr lang="en-US" altLang="zh-CN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明</a:t>
                </a:r>
                <a:r>
                  <a:rPr lang="en-US" altLang="zh-CN" sz="1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月不知君已去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夜深还照读书窗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丙】送梁汾南还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（节选）</a:t>
                </a:r>
                <a:endParaRPr lang="en-US" altLang="zh-CN" sz="1800" dirty="0"/>
              </a:p>
              <a:p>
                <a:pPr algn="ctr"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清］纳兰性德</a:t>
                </a:r>
                <a:endParaRPr lang="en-US" altLang="zh-CN" sz="1800" dirty="0"/>
              </a:p>
              <a:p>
                <a:pPr algn="ctr"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握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____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风泪不干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年来多在别离间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知独听灯前雨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转忆同看雪后山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注】①本词词牌名为“于中好”，原题目为“送梁汾南还，为题小影”。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M_8_BD.67_1#d42b6c8c7?vcp=1&amp;pid=52094019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70000"/>
                <a:ext cx="11183112" cy="5046980"/>
              </a:xfrm>
              <a:prstGeom prst="rect">
                <a:avLst/>
              </a:prstGeom>
              <a:blipFill rotWithShape="1">
                <a:blip r:embed="rId1"/>
                <a:stretch>
                  <a:fillRect r="1" b="-6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68_1#fa424f6f1?vcp=1&amp;pid=d42b6c8c7&amp;color=0,0,0&amp;mp=1&amp;vtp=1&amp;bt=1&amp;bbb=1&amp;hb=1"/>
          <p:cNvSpPr/>
          <p:nvPr/>
        </p:nvSpPr>
        <p:spPr>
          <a:xfrm>
            <a:off x="502920" y="2229424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5.初中毕业是一场“小别离”，如果有朋友去外地读书，甲、乙两诗中的画线句你会选哪个表达离别之情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？请说明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理由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dirty="0"/>
          </a:p>
        </p:txBody>
      </p:sp>
      <p:sp>
        <p:nvSpPr>
          <p:cNvPr id="3" name="QO_9_AN.69_1#fa424f6f1?vcp=1&amp;pid=d42b6c8c7&amp;color=0,0,0&amp;vtp=1&amp;bbb=1"/>
          <p:cNvSpPr/>
          <p:nvPr/>
        </p:nvSpPr>
        <p:spPr>
          <a:xfrm>
            <a:off x="502920" y="3054606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【示例一】选甲诗画线句。因为它乐观豁达地表达了朋友间的思念。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示例二】选乙诗画线句。因为它借明月照窗来表达自己对朋友离去的惆怅难舍，细腻深情。（2分）</a:t>
            </a:r>
            <a:endParaRPr lang="en-US" altLang="zh-CN" sz="1800" dirty="0"/>
          </a:p>
        </p:txBody>
      </p:sp>
      <p:sp>
        <p:nvSpPr>
          <p:cNvPr id="4" name="QO_9_BD.70_1#258bfed88?vcp=1&amp;pid=d42b6c8c7&amp;color=0,0,0&amp;vtp=1&amp;bbb=1"/>
          <p:cNvSpPr/>
          <p:nvPr/>
        </p:nvSpPr>
        <p:spPr>
          <a:xfrm>
            <a:off x="502920" y="3872359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6.小文同学默写丙词时，第一句中是“东风”还是“西风”记不准了，请你根据诗词情境帮他推断。（2分）</a:t>
            </a:r>
            <a:endParaRPr lang="en-US" altLang="zh-CN" sz="1800" dirty="0"/>
          </a:p>
        </p:txBody>
      </p:sp>
      <p:sp>
        <p:nvSpPr>
          <p:cNvPr id="5" name="QO_9_AN.71_1#258bfed88?vcp=1&amp;pid=d42b6c8c7&amp;color=0,0,0&amp;vtp=1&amp;bbb=1&amp;hb=1"/>
          <p:cNvSpPr/>
          <p:nvPr/>
        </p:nvSpPr>
        <p:spPr>
          <a:xfrm>
            <a:off x="502920" y="4280156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应该是“西风”。“西风”多指秋风，能呈现萧瑟的景色，烘托离别的伤感。“东风”多指春风，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温暖柔和，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用在这里和本词感情基调不相符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3fcaf1f99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3fcaf1f99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模块突破练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30ba725b3?vcp=1&amp;pid=9893f7cee&amp;color=0,0,0&amp;vtp=1&amp;bt=1&amp;bbb=1&amp;hb=1"/>
          <p:cNvSpPr/>
          <p:nvPr/>
        </p:nvSpPr>
        <p:spPr>
          <a:xfrm>
            <a:off x="502920" y="891540"/>
            <a:ext cx="11183112" cy="7315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篇一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［2024宁波市奉化区等地一模］美术社准备制作手绘明信片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，作为诗路之旅的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9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纪念品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。请你以下面这首诗为素材，为其提供设计创意。（5分）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8_BD.72_1#33999a261?vcp=1&amp;pid=30ba725b3&amp;color=0,0,0&amp;vtp=1&amp;bbb=1&amp;hb=1"/>
              <p:cNvSpPr/>
              <p:nvPr/>
            </p:nvSpPr>
            <p:spPr>
              <a:xfrm>
                <a:off x="502920" y="1625600"/>
                <a:ext cx="11183112" cy="32467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耶溪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泛舟［唐］孟浩然</a:t>
                </a:r>
                <a:endParaRPr lang="en-US" altLang="zh-CN" sz="1800" dirty="0"/>
              </a:p>
              <a:p>
                <a:pPr algn="ctr"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落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景余清辉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轻桡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弄溪渚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爱水物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临泛何容与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白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首垂钓翁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新妆浣纱女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相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看似相识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脉脉不得语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注】①耶溪：若耶溪，今浙江绍兴南若耶山下。相传越国美女西施曾在这里洗衣、谈笑。②桡（r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o）：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船桨。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③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澄明：水深澄澈。④容与：从容移动，徘徊动荡。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M_8_BD.72_1#33999a261?vcp=1&amp;pid=30ba725b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25600"/>
                <a:ext cx="11183112" cy="3246755"/>
              </a:xfrm>
              <a:prstGeom prst="rect">
                <a:avLst/>
              </a:prstGeom>
              <a:blipFill rotWithShape="1">
                <a:blip r:embed="rId1"/>
                <a:stretch>
                  <a:fillRect r="-1413" b="-13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10_BD.104_1#02ff05b49?vcp=1&amp;pid=876896ccf&amp;color=0,0,0&amp;mp=1&amp;vtp=1&amp;bt=1&amp;bbb=1&amp;hb=1"/>
          <p:cNvSpPr/>
          <p:nvPr/>
        </p:nvSpPr>
        <p:spPr>
          <a:xfrm>
            <a:off x="502920" y="1828104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1.设计创意一：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（1）根据首联描绘的画面，展现江南独有景色。（结合首联，发挥想象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，用自己的语言具体描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绘首联呈现的画面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）（2分）</a:t>
            </a:r>
            <a:endParaRPr lang="en-US" altLang="zh-CN" dirty="0"/>
          </a:p>
        </p:txBody>
      </p:sp>
      <p:sp>
        <p:nvSpPr>
          <p:cNvPr id="3" name="QO_10_AN.105_1#02ff05b49?vcp=1&amp;pid=876896ccf&amp;color=0,0,0&amp;vtp=1&amp;bbb=1&amp;hb=1"/>
          <p:cNvSpPr/>
          <p:nvPr/>
        </p:nvSpPr>
        <p:spPr>
          <a:xfrm>
            <a:off x="502920" y="2653286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【示例】夕阳泛着金色的浅光，一只小舟在溪水上漂浮，舟人轻轻摆动着船桨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，在落日余晖中自由自在地欣赏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着大自然的美景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dirty="0"/>
          </a:p>
        </p:txBody>
      </p:sp>
      <p:sp>
        <p:nvSpPr>
          <p:cNvPr id="4" name="QB_10_BD.107_1#410a1cae9?vcp=1&amp;pid=876896ccf&amp;color=0,0,0&amp;vtp=1&amp;bbb=1&amp;hb=1&amp;hltap=1"/>
          <p:cNvSpPr/>
          <p:nvPr/>
        </p:nvSpPr>
        <p:spPr>
          <a:xfrm>
            <a:off x="502920" y="3473071"/>
            <a:ext cx="11183112" cy="20305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设计创意二：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根据颈联添加（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1分）、浣纱等活动，展现若耶溪一带的风土人情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，让人联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想到陶渊明笔下的桃花源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，它们的相似之处在于（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</a:t>
            </a:r>
            <a:endParaRPr lang="en-US" altLang="zh-CN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_________________________________________________________________________________________________</a:t>
            </a:r>
            <a:endParaRPr lang="en-US" altLang="zh-CN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______________________________________________________________________________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结合颈联和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《桃花源</a:t>
            </a:r>
            <a:endParaRPr lang="en-US" altLang="zh-CN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记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》，从内容和情感角度分析）（2分）</a:t>
            </a:r>
            <a:endParaRPr lang="en-US" altLang="zh-CN" dirty="0"/>
          </a:p>
        </p:txBody>
      </p:sp>
      <p:sp>
        <p:nvSpPr>
          <p:cNvPr id="5" name="QB_10_AN.106_1#410a1cae9.blank?vcp=1&amp;pid=876896ccf&amp;color=0,0,0&amp;vpa=21&amp;vtp=1&amp;bbb=1"/>
          <p:cNvSpPr/>
          <p:nvPr/>
        </p:nvSpPr>
        <p:spPr>
          <a:xfrm>
            <a:off x="3937476" y="3442591"/>
            <a:ext cx="14239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垂钓（1分）</a:t>
            </a:r>
            <a:endParaRPr lang="en-US" altLang="zh-CN" dirty="0"/>
          </a:p>
        </p:txBody>
      </p:sp>
      <p:sp>
        <p:nvSpPr>
          <p:cNvPr id="6" name="QB_10_AN.108_1#410a1cae9?vcp=1&amp;pid=876896ccf&amp;color=0,0,0&amp;vtp=1&amp;bbb=1&amp;hb=1&amp;hla=1"/>
          <p:cNvSpPr/>
          <p:nvPr/>
        </p:nvSpPr>
        <p:spPr>
          <a:xfrm>
            <a:off x="502920" y="3859151"/>
            <a:ext cx="11183112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                   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】两者都抒发了作者对从容美好的隐居生活的向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往与喜爱之情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。这首诗中，老翁垂钓悠然自得，少女临溪洗衣传来欢声笑语，营造了一种恬静和乐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、无忧无虑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的生活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。与《桃花源记》中描绘的桃花源宁静祥和，人们安适愉快的情景相似。（2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6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7f01873e8?vcp=1&amp;pid=9893f7cee&amp;color=0,0,0&amp;vtp=1&amp;bt=1&amp;bbb=1&amp;hb=1"/>
          <p:cNvSpPr/>
          <p:nvPr/>
        </p:nvSpPr>
        <p:spPr>
          <a:xfrm>
            <a:off x="502920" y="891540"/>
            <a:ext cx="11183112" cy="7315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篇二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［2023金华市金东区一模节选］在研读古诗的过程中，同学们对《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春题湖上》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9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一诗很感兴趣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，请仔细阅读，回答问题。（6分）</a:t>
            </a:r>
            <a:endParaRPr lang="en-US" altLang="zh-CN" sz="2400" dirty="0"/>
          </a:p>
        </p:txBody>
      </p:sp>
      <p:sp>
        <p:nvSpPr>
          <p:cNvPr id="3" name="QM_8_BD.77_1#1d648e777?vcp=1&amp;pid=7f01873e8&amp;color=0,0,0&amp;vtp=1&amp;bbb=1"/>
          <p:cNvSpPr/>
          <p:nvPr/>
        </p:nvSpPr>
        <p:spPr>
          <a:xfrm>
            <a:off x="502920" y="1625600"/>
            <a:ext cx="11183112" cy="28657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春题湖上</a:t>
            </a:r>
            <a:r>
              <a:rPr lang="en-US" altLang="zh-CN" sz="1800" b="1" i="0" baseline="300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唐］白居易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湖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上春来似画图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乱峰围绕水平铺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松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排山面千重翠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月点波心一颗珠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碧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毯线头抽早稻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青罗裙带展新蒲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未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能抛得杭州去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一半勾留是此湖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注】①白居易为躲避朝廷党争而自请外任，来到杭州做刺史，本诗作于任期将满时。</a:t>
            </a:r>
            <a:endParaRPr lang="en-US" altLang="zh-CN" sz="1800" dirty="0"/>
          </a:p>
        </p:txBody>
      </p:sp>
      <p:sp>
        <p:nvSpPr>
          <p:cNvPr id="4" name="QM_8_BD.77_1#1d648e777?vcp=1&amp;pid=7f01873e8&amp;color=0,0,0&amp;vtp=1&amp;bbb=1&amp;zzd= 7"/>
          <p:cNvSpPr/>
          <p:nvPr/>
        </p:nvSpPr>
        <p:spPr>
          <a:xfrm>
            <a:off x="5503577" y="3263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78_1#3bd26737f?vcp=1&amp;pid=1d648e777&amp;color=0,0,0&amp;mp=1&amp;vtp=1&amp;bt=1&amp;bbb=1&amp;hb=1"/>
          <p:cNvSpPr/>
          <p:nvPr/>
        </p:nvSpPr>
        <p:spPr>
          <a:xfrm>
            <a:off x="502920" y="2235774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2.《古代汉语词典》中，“重”有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“chónɡ”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“zhònɡ”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两种读音，你认为《春题湖上》颔联中加点的“重”字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，应该是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哪个读音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？请结合诗句加以分析。（3分）</a:t>
            </a:r>
            <a:endParaRPr lang="en-US" altLang="zh-CN" dirty="0"/>
          </a:p>
        </p:txBody>
      </p:sp>
      <p:sp>
        <p:nvSpPr>
          <p:cNvPr id="3" name="QO_9_AN.79_1#3bd26737f?vcp=1&amp;pid=1d648e777&amp;color=0,0,0&amp;vtp=1&amp;bbb=1&amp;hb=1"/>
          <p:cNvSpPr/>
          <p:nvPr/>
        </p:nvSpPr>
        <p:spPr>
          <a:xfrm>
            <a:off x="502920" y="3060956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【示例】读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“chónɡ”，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意为层叠，重复。诗中用来形容“翠”的层次感和浓郁程度，“松排山面千重翠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”表现出山上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松树茂密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，层层叠叠的景象，给人以视觉上的厚重感和美感，故“重”的读音为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“chónɡ”。（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3分）</a:t>
            </a:r>
            <a:endParaRPr lang="en-US" altLang="zh-CN" dirty="0"/>
          </a:p>
        </p:txBody>
      </p:sp>
      <p:sp>
        <p:nvSpPr>
          <p:cNvPr id="4" name="QO_9_BD.80_1#3cd52002a?vcp=1&amp;pid=1d648e777&amp;color=0,0,0&amp;vtp=1&amp;bbb=1"/>
          <p:cNvSpPr/>
          <p:nvPr/>
        </p:nvSpPr>
        <p:spPr>
          <a:xfrm>
            <a:off x="502920" y="3878709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3.“月点波心一颗珠”向来被认为是诗人的神来之笔，就写景而言，请赏析其表达效果。（3分）</a:t>
            </a:r>
            <a:endParaRPr lang="en-US" altLang="zh-CN" sz="1800" dirty="0"/>
          </a:p>
        </p:txBody>
      </p:sp>
      <p:sp>
        <p:nvSpPr>
          <p:cNvPr id="5" name="QO_9_AN.81_1#3cd52002a?vcp=1&amp;pid=1d648e777&amp;color=0,0,0&amp;vtp=1&amp;bbb=1&amp;hb=1"/>
          <p:cNvSpPr/>
          <p:nvPr/>
        </p:nvSpPr>
        <p:spPr>
          <a:xfrm>
            <a:off x="502920" y="4286506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运用比喻的修辞手法，写湖水平铺，月影沉波，犹如一颗明亮的珍珠点缀在湖心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，构成一幅玲珑精致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的工笔画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，流露出诗人对西湖美景的喜爱之情。（3分）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6723a9e17?vcp=1&amp;pid=9893f7cee&amp;color=0,0,0&amp;vtp=1&amp;bt=1&amp;bbb=1"/>
          <p:cNvSpPr/>
          <p:nvPr/>
        </p:nvSpPr>
        <p:spPr>
          <a:xfrm>
            <a:off x="502920" y="896112"/>
            <a:ext cx="11183112" cy="36576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篇三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［2022金华婺城区一模］阅读下面两首诗歌，回答问题。（4分）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8_BD.82_1#b48a1e950?vcp=1&amp;pid=6723a9e17&amp;color=0,0,0&amp;vtp=1&amp;bbb=1"/>
              <p:cNvSpPr/>
              <p:nvPr/>
            </p:nvSpPr>
            <p:spPr>
              <a:xfrm>
                <a:off x="502920" y="1270000"/>
                <a:ext cx="11183112" cy="184658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禾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熟</a:t>
                </a:r>
                <a:endParaRPr lang="en-US" altLang="zh-CN" sz="1800" dirty="0"/>
              </a:p>
              <a:p>
                <a:pPr algn="ctr"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宋］孔平仲</a:t>
                </a:r>
                <a:endParaRPr lang="en-US" altLang="zh-CN" sz="1800" dirty="0"/>
              </a:p>
              <a:p>
                <a:pPr algn="ctr"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里西风禾黍香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鸣泉落窦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谷登场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老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牛粗了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耕耘债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啮草坡头卧夕阳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注】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①窦：孔穴，这里指沟渠。②粗了：基本了却。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M_8_BD.82_1#b48a1e950?vcp=1&amp;pid=6723a9e1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70000"/>
                <a:ext cx="11183112" cy="1846580"/>
              </a:xfrm>
              <a:prstGeom prst="rect">
                <a:avLst/>
              </a:prstGeom>
              <a:blipFill rotWithShape="1">
                <a:blip r:embed="rId1"/>
                <a:stretch>
                  <a:fillRect r="1" b="-17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M_8_BD.82_2#b48a1e950?sp=1&amp;vcp=1&amp;pid=6723a9e17&amp;color=0,0,0&amp;vtp=1&amp;bbb=1&amp;hb=1"/>
              <p:cNvSpPr/>
              <p:nvPr/>
            </p:nvSpPr>
            <p:spPr>
              <a:xfrm>
                <a:off x="502920" y="3161918"/>
                <a:ext cx="11183112" cy="295148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伐檀（节选）</a:t>
                </a:r>
                <a:endParaRPr lang="en-US" altLang="zh-CN" sz="1800" dirty="0"/>
              </a:p>
              <a:p>
                <a:pPr algn="ctr"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坎伐檀兮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置之河之干兮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河水清且涟猗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稼不穑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胡取禾三百廛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？</a:t>
                </a:r>
                <a:endParaRPr lang="en-US" altLang="zh-CN" sz="1800" dirty="0"/>
              </a:p>
              <a:p>
                <a:pPr algn="ctr"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狩不猎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胡瞻尔庭有县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貆兮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？</a:t>
                </a:r>
                <a:endParaRPr lang="en-US" altLang="zh-CN" sz="1800" dirty="0"/>
              </a:p>
              <a:p>
                <a:pPr algn="ctr"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彼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君子兮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不素餐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！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注】①穑（sè）：收获。②廛（ch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n）：古代的度量单位。③县：同“悬”，悬挂。④素餐：白吃饭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，不劳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而获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M_8_BD.82_2#b48a1e950?sp=1&amp;vcp=1&amp;pid=6723a9e1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61918"/>
                <a:ext cx="11183112" cy="2951480"/>
              </a:xfrm>
              <a:prstGeom prst="rect">
                <a:avLst/>
              </a:prstGeom>
              <a:blipFill rotWithShape="1">
                <a:blip r:embed="rId2"/>
                <a:stretch>
                  <a:fillRect t="-9" r="-50" b="-11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83_1#d9a28fe67?vcp=1&amp;pid=b48a1e950&amp;color=0,0,0&amp;mp=1&amp;vtp=1&amp;bt=1&amp;bbb=1"/>
          <p:cNvSpPr/>
          <p:nvPr/>
        </p:nvSpPr>
        <p:spPr>
          <a:xfrm>
            <a:off x="502920" y="286188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4.这两首诗都与劳动有关，都有“禾”这一意象，请结合诗歌内容分析两者思想感情的不同之处。（4分）</a:t>
            </a:r>
            <a:endParaRPr lang="en-US" altLang="zh-CN" sz="1800" dirty="0"/>
          </a:p>
        </p:txBody>
      </p:sp>
      <p:sp>
        <p:nvSpPr>
          <p:cNvPr id="3" name="QO_9_AN.84_1#d9a28fe67?vcp=1&amp;pid=b48a1e950&amp;color=0,0,0&amp;vtp=1&amp;bbb=1&amp;hb=1"/>
          <p:cNvSpPr/>
          <p:nvPr/>
        </p:nvSpPr>
        <p:spPr>
          <a:xfrm>
            <a:off x="502920" y="3260346"/>
            <a:ext cx="11183112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《禾熟》一诗，描绘了禾熟飘香的丰收景象，老牛通过辛勤劳动换来丰收的果实，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安适地闲卧坡头，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表达了诗人希望像老牛一样释却重负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，舒闲长期疲惫的心灵。《伐檀（节选）》一诗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，通过描述劳动者伐檀的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艰苦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，表达了作者对不劳而获的统治者的批判和愤慨。（4分）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135b1486.fixed?vcp=1&amp;pid=36b934e65&amp;color=4,110,182&amp;vtp=1&amp;bbb=1"/>
          <p:cNvSpPr/>
          <p:nvPr/>
        </p:nvSpPr>
        <p:spPr>
          <a:xfrm>
            <a:off x="219456" y="2505456"/>
            <a:ext cx="11740896" cy="92354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全国真题检测练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6_BD.85_1#17dbf1d8e?vcp=1&amp;pid=faac44a85&amp;color=0,0,0&amp;vtp=1&amp;bt=1&amp;bbb=1"/>
              <p:cNvSpPr/>
              <p:nvPr/>
            </p:nvSpPr>
            <p:spPr>
              <a:xfrm>
                <a:off x="502920" y="900000"/>
                <a:ext cx="11183112" cy="28911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【2024江苏扬州中考】</a:t>
                </a:r>
                <a:endParaRPr lang="en-US" altLang="zh-CN" sz="1800" dirty="0"/>
              </a:p>
              <a:p>
                <a:pPr algn="ctr" latinLnBrk="1">
                  <a:lnSpc>
                    <a:spcPts val="29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过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广陵驿</a:t>
                </a:r>
                <a:endParaRPr lang="en-US" altLang="zh-CN" sz="1800" dirty="0"/>
              </a:p>
              <a:p>
                <a:pPr algn="ctr"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都剌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800" dirty="0"/>
              </a:p>
              <a:p>
                <a:pPr algn="ctr"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风江上芙蓉老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阶下数株黄菊鲜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落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叶正飞扬子渡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行人又上广陵船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寒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砧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万户月如水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老雁一声霜满天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自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笑栖迟淮海客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十年心事一灯前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注】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①萨都剌，元朝诗人。②砧，捣衣石。③栖迟，长久居留。诗人长年客居南方，故称淮海客。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M_6_BD.85_1#17dbf1d8e?vcp=1&amp;pid=faac44a8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900000"/>
                <a:ext cx="11183112" cy="2891155"/>
              </a:xfrm>
              <a:prstGeom prst="rect">
                <a:avLst/>
              </a:prstGeom>
              <a:blipFill rotWithShape="1">
                <a:blip r:embed="rId1"/>
                <a:stretch>
                  <a:fillRect t="-7" r="1" b="-10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7_BD.86_1#28bba140d?vcp=1&amp;pid=17dbf1d8e&amp;color=0,0,0&amp;vtp=1&amp;bbb=1"/>
          <p:cNvSpPr/>
          <p:nvPr/>
        </p:nvSpPr>
        <p:spPr>
          <a:xfrm>
            <a:off x="502920" y="3794394"/>
            <a:ext cx="11183112" cy="3255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8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1.《新元史》评萨都剌的诗具有“清丽”的特点，请结合“寒砧万户月如水，老雁一声霜满天”赏析。（3分）</a:t>
            </a:r>
            <a:endParaRPr lang="en-US" altLang="zh-CN" sz="1800" dirty="0"/>
          </a:p>
        </p:txBody>
      </p:sp>
      <p:sp>
        <p:nvSpPr>
          <p:cNvPr id="4" name="QO_7_AN.87_1#28bba140d?vcp=1&amp;pid=17dbf1d8e&amp;color=0,0,0&amp;vtp=1&amp;bbb=1&amp;hb=1"/>
          <p:cNvSpPr/>
          <p:nvPr/>
        </p:nvSpPr>
        <p:spPr>
          <a:xfrm>
            <a:off x="502920" y="4159645"/>
            <a:ext cx="11183112" cy="6938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9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诗人用“寒砧”和“老雁”两个意象，以动衬静，描绘出秋夜寂静凄清的景色。同时，以“月如水”和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“霜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8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满天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”进行描写，使月光和秋霜具有了质感，为全诗营造出清丽明净的意境。（3分）</a:t>
            </a:r>
            <a:endParaRPr lang="en-US" altLang="zh-CN" dirty="0"/>
          </a:p>
        </p:txBody>
      </p:sp>
      <p:sp>
        <p:nvSpPr>
          <p:cNvPr id="5" name="QO_7_BD.88_1#d578cc90c?vcp=1&amp;pid=17dbf1d8e&amp;color=0,0,0&amp;vtp=1&amp;bbb=1"/>
          <p:cNvSpPr/>
          <p:nvPr/>
        </p:nvSpPr>
        <p:spPr>
          <a:xfrm>
            <a:off x="502920" y="4902341"/>
            <a:ext cx="11183112" cy="3255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8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2.结合诗歌内容，简析诗中“自笑”的内涵。（3分）</a:t>
            </a:r>
            <a:endParaRPr lang="en-US" altLang="zh-CN" sz="1800" dirty="0"/>
          </a:p>
        </p:txBody>
      </p:sp>
      <p:sp>
        <p:nvSpPr>
          <p:cNvPr id="6" name="QO_7_AN.89_1#d578cc90c?vcp=1&amp;pid=17dbf1d8e&amp;color=0,0,0&amp;vtp=1&amp;bbb=1&amp;hb=1"/>
          <p:cNvSpPr/>
          <p:nvPr/>
        </p:nvSpPr>
        <p:spPr>
          <a:xfrm>
            <a:off x="502920" y="5266704"/>
            <a:ext cx="11183112" cy="6938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9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诗人“自笑”自己是一个在江南滞留的客人，十多年的心事，只有一盏明灯知晓而已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，带有自我解嘲的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8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意味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，是对自己的宽慰，同时又有着惆怅而又无可奈何之情。（3分）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0_1#d4a5ab469?sp=1&amp;vcp=1&amp;pid=faac44a85&amp;color=0,0,0&amp;vtp=1&amp;bt=1&amp;bbb=1"/>
          <p:cNvSpPr/>
          <p:nvPr/>
        </p:nvSpPr>
        <p:spPr>
          <a:xfrm>
            <a:off x="502920" y="2173449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3.【2024甘肃武威中考】赏析古诗，完成对话。（5分）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BD.90_2#d4a5ab469?sp=1&amp;vcp=1&amp;pid=faac44a85&amp;color=0,0,0&amp;vtp=1&amp;bbb=1&amp;hb=1"/>
              <p:cNvSpPr/>
              <p:nvPr/>
            </p:nvSpPr>
            <p:spPr>
              <a:xfrm>
                <a:off x="502920" y="2571911"/>
                <a:ext cx="11183112" cy="244983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戏问花门酒家翁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岑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参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老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人七十仍沽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酒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千壶百瓮花门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旁榆荚巧似钱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摘来沽酒君肯否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注】①沽：买或卖。首句的“沽”是卖的意思，末句的“沽”是买的意思。②花门：花门楼，凉州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（今甘肃武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威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）馆舍名。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B_6_BD.90_2#d4a5ab469?sp=1&amp;vcp=1&amp;pid=faac44a8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71911"/>
                <a:ext cx="11183112" cy="2449830"/>
              </a:xfrm>
              <a:prstGeom prst="rect">
                <a:avLst/>
              </a:prstGeom>
              <a:blipFill rotWithShape="1">
                <a:blip r:embed="rId1"/>
                <a:stretch>
                  <a:fillRect t="-7" r="-277" b="-16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0_3#d4a5ab469?sp=1&amp;vcp=1&amp;pid=faac44a85&amp;color=0,0,0&amp;mp=1&amp;vtp=1&amp;bt=1&amp;bbb=1&amp;hb=1"/>
          <p:cNvSpPr/>
          <p:nvPr/>
        </p:nvSpPr>
        <p:spPr>
          <a:xfrm>
            <a:off x="502920" y="1839026"/>
            <a:ext cx="11183112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小文：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这是一首别具一格的抒情小诗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诗人来到凉州城中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看到了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1）“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的春色和老人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（2）“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的场面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3" name="QB_6_BD.90_4#d4a5ab469?sp=1&amp;vcp=1&amp;pid=faac44a85&amp;color=0,0,0&amp;mp=1&amp;vtp=1&amp;bbb=1&amp;hb=1"/>
          <p:cNvSpPr/>
          <p:nvPr/>
        </p:nvSpPr>
        <p:spPr>
          <a:xfrm>
            <a:off x="502920" y="2660589"/>
            <a:ext cx="11183112" cy="20275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小逸：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此情此景堪称盛唐时期千里河西的一幅生动的风俗画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从字里行间可以感受到边塞百姓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的生活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最有情趣的是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诗人与卖酒老翁开玩笑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小逸</a:t>
            </a:r>
            <a:r>
              <a:rPr lang="en-US" altLang="zh-CN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诗人是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戏问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你觉得老翁会如何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戏答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呢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dirty="0"/>
          </a:p>
        </p:txBody>
      </p:sp>
      <p:sp>
        <p:nvSpPr>
          <p:cNvPr id="4" name="QB_6_BD.90_5#d4a5ab469?sp=1&amp;vcp=1&amp;pid=faac44a85&amp;color=0,0,0&amp;mp=1&amp;vtp=1&amp;bbb=1&amp;hb=1"/>
          <p:cNvSpPr/>
          <p:nvPr/>
        </p:nvSpPr>
        <p:spPr>
          <a:xfrm>
            <a:off x="502920" y="4717989"/>
            <a:ext cx="11183112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小文：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老翁会说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5" name="QB_6_AN.91_1#d4a5ab469.blank?vcp=1&amp;pid=faac44a85&amp;color=0,0,0&amp;mp=1&amp;vpa=22&amp;vtp=1&amp;bbb=1"/>
          <p:cNvSpPr/>
          <p:nvPr/>
        </p:nvSpPr>
        <p:spPr>
          <a:xfrm>
            <a:off x="7810975" y="1808546"/>
            <a:ext cx="22240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（道旁）榆荚巧似钱</a:t>
            </a:r>
            <a:endParaRPr lang="en-US" altLang="zh-CN" dirty="0"/>
          </a:p>
        </p:txBody>
      </p:sp>
      <p:sp>
        <p:nvSpPr>
          <p:cNvPr id="6" name="QB_6_AN.92_1#d4a5ab469.blank?vcp=1&amp;pid=faac44a85&amp;color=0,0,0&amp;mp=1&amp;vpa=23&amp;vtp=1&amp;bbb=1"/>
          <p:cNvSpPr/>
          <p:nvPr/>
        </p:nvSpPr>
        <p:spPr>
          <a:xfrm>
            <a:off x="1181576" y="2206691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（七十仍）沽酒</a:t>
            </a:r>
            <a:endParaRPr lang="en-US" altLang="zh-CN" dirty="0"/>
          </a:p>
        </p:txBody>
      </p:sp>
      <p:sp>
        <p:nvSpPr>
          <p:cNvPr id="7" name="QB_6_AN.93_1#d4a5ab469.blank?vcp=1&amp;pid=faac44a85&amp;color=0,0,0&amp;mp=1&amp;vpa=24&amp;vtp=1&amp;bbb=1&amp;hb=1"/>
          <p:cNvSpPr/>
          <p:nvPr/>
        </p:nvSpPr>
        <p:spPr>
          <a:xfrm>
            <a:off x="502920" y="2630109"/>
            <a:ext cx="11183112" cy="77914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     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安乐（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或：幸福、美好）</a:t>
            </a:r>
            <a:endParaRPr lang="en-US" altLang="zh-CN" dirty="0"/>
          </a:p>
        </p:txBody>
      </p:sp>
      <p:sp>
        <p:nvSpPr>
          <p:cNvPr id="8" name="QB_6_AN.94_1#d4a5ab469.blank?vcp=1&amp;pid=faac44a85&amp;color=0,0,0&amp;mp=1&amp;vpa=25&amp;vtp=1&amp;bbb=1&amp;hb=1"/>
          <p:cNvSpPr/>
          <p:nvPr/>
        </p:nvSpPr>
        <p:spPr>
          <a:xfrm>
            <a:off x="502920" y="3468309"/>
            <a:ext cx="11183112" cy="77914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示例】（道旁榆荚巧似钱，）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摘来沽酒君肯否？（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或：榆钱也是钱，用榆钱换你的酒可以吗？）</a:t>
            </a:r>
            <a:endParaRPr lang="en-US" altLang="zh-CN" dirty="0"/>
          </a:p>
        </p:txBody>
      </p:sp>
      <p:sp>
        <p:nvSpPr>
          <p:cNvPr id="9" name="QB_6_AN.95_1#d4a5ab469.blank?vcp=1&amp;pid=faac44a85&amp;color=0,0,0&amp;mp=1&amp;vpa=26&amp;vtp=1&amp;bbb=1&amp;hb=1"/>
          <p:cNvSpPr/>
          <p:nvPr/>
        </p:nvSpPr>
        <p:spPr>
          <a:xfrm>
            <a:off x="502920" y="4687509"/>
            <a:ext cx="11183112" cy="77895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示例】请你一壶又何妨！（或：你的钱是假钱，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我的酒可是真酒。）（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每空1分，5分）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f922c5066.fixed?vcp=1&amp;pid=3fcaf1f99&amp;color=89,89,89&amp;vtp=1&amp;bbb=1"/>
          <p:cNvSpPr/>
          <p:nvPr/>
        </p:nvSpPr>
        <p:spPr>
          <a:xfrm>
            <a:off x="219456" y="2441448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模块二</a:t>
            </a:r>
            <a:r>
              <a:rPr lang="en-US" altLang="zh-CN" sz="66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古诗文阅读</a:t>
            </a:r>
            <a:endParaRPr lang="en-US" altLang="zh-CN" sz="6600" dirty="0"/>
          </a:p>
        </p:txBody>
      </p:sp>
      <p:pic>
        <p:nvPicPr>
          <p:cNvPr id="3" name="C_2#f922c5066.fixed?vcp=1&amp;pid=3fcaf1f9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794760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6_BD.96_1#07c3df215?vcp=1&amp;pid=faac44a85&amp;color=0,0,0&amp;vtp=1&amp;bt=1&amp;bbb=1"/>
              <p:cNvSpPr/>
              <p:nvPr/>
            </p:nvSpPr>
            <p:spPr>
              <a:xfrm>
                <a:off x="502920" y="1149162"/>
                <a:ext cx="11183112" cy="209715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【2024江西中考】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新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笋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松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风吹起箨龙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儿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戢戢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满山人未知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唤苍头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斫烟雨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明朝吹作碧参差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M_6_BD.96_1#07c3df215?vcp=1&amp;pid=faac44a8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49162"/>
                <a:ext cx="11183112" cy="2097151"/>
              </a:xfrm>
              <a:prstGeom prst="rect">
                <a:avLst/>
              </a:prstGeom>
              <a:blipFill rotWithShape="1">
                <a:blip r:embed="rId1"/>
                <a:stretch>
                  <a:fillRect t="-21" r="1" b="-29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6_BD.96_2#07c3df215?sp=1&amp;vcp=1&amp;pid=faac44a85&amp;color=0,0,0&amp;vtp=1&amp;bbb=1&amp;hb=1"/>
              <p:cNvSpPr/>
              <p:nvPr/>
            </p:nvSpPr>
            <p:spPr>
              <a:xfrm>
                <a:off x="502920" y="3255647"/>
                <a:ext cx="11183112" cy="24466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咏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新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荷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蔡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楠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阑桥下水平池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四面无风柳自垂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疑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似水仙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吟意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懒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碧罗笺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⑦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卷未题诗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注】①箨（tuò）龙：竹笋的别名。②戢戢（jí）:象声词。风吹竹笋声。③苍头：仆人。④水平池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：水与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池面相平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。⑤水仙：水中女神。⑥吟意：吟诗的兴趣。⑦罗：丝织品。笺：精美的纸张，供题诗、写信等用。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M_6_BD.96_2#07c3df215?sp=1&amp;vcp=1&amp;pid=faac44a8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55647"/>
                <a:ext cx="11183112" cy="2446655"/>
              </a:xfrm>
              <a:prstGeom prst="rect">
                <a:avLst/>
              </a:prstGeom>
              <a:blipFill rotWithShape="1">
                <a:blip r:embed="rId2"/>
                <a:stretch>
                  <a:fillRect r="1" b="-17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97_1#2b0a5a316?vcp=1&amp;pid=07c3df215&amp;color=0,0,0&amp;vtp=1&amp;bt=1&amp;bbb=1"/>
          <p:cNvSpPr/>
          <p:nvPr/>
        </p:nvSpPr>
        <p:spPr>
          <a:xfrm>
            <a:off x="502920" y="1407226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4.下列对诗歌的理解和赏析，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不正确的一项是(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（2分）</a:t>
            </a:r>
            <a:endParaRPr lang="en-US" altLang="zh-CN" sz="1800" dirty="0"/>
          </a:p>
        </p:txBody>
      </p:sp>
      <p:sp>
        <p:nvSpPr>
          <p:cNvPr id="3" name="QC_7_AN.98_1#2b0a5a316.bracket?vcp=1&amp;pid=07c3df215&amp;color=0,0,0&amp;vpa=27&amp;vtp=1"/>
          <p:cNvSpPr/>
          <p:nvPr/>
        </p:nvSpPr>
        <p:spPr>
          <a:xfrm>
            <a:off x="5201126" y="1393891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7_BD.99_1#2b0a5a316.choices?vcp=1&amp;pid=07c3df215&amp;color=0,0,0&amp;vtp=1&amp;bbb=1"/>
          <p:cNvSpPr/>
          <p:nvPr/>
        </p:nvSpPr>
        <p:spPr>
          <a:xfrm>
            <a:off x="502920" y="1814769"/>
            <a:ext cx="11183112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A.《新笋》前两句写出了竹笋在春风中迅速成长的景象。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.《新笋》后两句想象仆人冒雨砍笋的情景，流露出担忧之情。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.《咏新荷》前两句写新荷的生长环境，后两句写新荷的特点。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.《咏新荷》末句把尚未舒展的荷叶，比作卷着的空白绿色罗笺，极富想象力。</a:t>
            </a:r>
            <a:endParaRPr lang="en-US" altLang="zh-CN" sz="1800" dirty="0"/>
          </a:p>
        </p:txBody>
      </p:sp>
      <p:sp>
        <p:nvSpPr>
          <p:cNvPr id="5" name="QC_7_AS.100_1#2b0a5a316?vcp=1&amp;pid=07c3df215&amp;color=0,0,0&amp;vtp=1&amp;bbb=1&amp;hb=1"/>
          <p:cNvSpPr/>
          <p:nvPr/>
        </p:nvSpPr>
        <p:spPr>
          <a:xfrm>
            <a:off x="502920" y="3462784"/>
            <a:ext cx="11183112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本题考查理解和赏析诗歌内容的能力。文句“急唤苍头斫烟雨”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写作者急忙唤起仆人在烟雨中上山砍笋，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是实写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。“明朝吹作碧参差”是作者想象第二天竹笋长成竹子的情形，是虚写。B项，“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想象仆人冒雨砍笋的情景”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表述有误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。故选B。</a:t>
            </a:r>
            <a:endParaRPr lang="en-US" altLang="zh-CN" dirty="0"/>
          </a:p>
        </p:txBody>
      </p:sp>
      <p:sp>
        <p:nvSpPr>
          <p:cNvPr id="6" name="QO_7_BD.101_1#51c3fb837?vcp=1&amp;pid=07c3df215&amp;color=0,0,0&amp;vtp=1&amp;bbb=1"/>
          <p:cNvSpPr/>
          <p:nvPr/>
        </p:nvSpPr>
        <p:spPr>
          <a:xfrm>
            <a:off x="502920" y="465366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5.从内容或写作技巧的角度，简要分析这两首诗的共同点。（2分）</a:t>
            </a:r>
            <a:endParaRPr lang="en-US" altLang="zh-CN" sz="1800" dirty="0"/>
          </a:p>
        </p:txBody>
      </p:sp>
      <p:sp>
        <p:nvSpPr>
          <p:cNvPr id="7" name="QO_7_AN.102_1#51c3fb837?vcp=1&amp;pid=07c3df215&amp;color=0,0,0&amp;vtp=1&amp;bbb=1"/>
          <p:cNvSpPr/>
          <p:nvPr/>
        </p:nvSpPr>
        <p:spPr>
          <a:xfrm>
            <a:off x="502920" y="5062349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【示例一】两首诗都是写新生事物，所写景物清新而充满生机，富有情趣。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示例二】两首诗写物都发挥想象，运用了虚写的手法。（2分）</a:t>
            </a:r>
            <a:endParaRPr lang="en-US" altLang="zh-CN" sz="1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6b934e65.fixed?vcp=1&amp;pid=f922c5066&amp;color=4,110,182&amp;vtp=1&amp;bbb=1"/>
          <p:cNvSpPr/>
          <p:nvPr/>
        </p:nvSpPr>
        <p:spPr>
          <a:xfrm>
            <a:off x="219456" y="2505456"/>
            <a:ext cx="11740896" cy="92354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专题五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古诗词曲鉴赏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36b934e65?lid=a998236d7&amp;cid=a998236d7&amp;vtp=1&amp;bt=1&amp;bbb=1">
            <a:hlinkClick r:id="rId1" action="ppaction://hlinksldjump"/>
          </p:cNvPr>
          <p:cNvSpPr/>
          <p:nvPr/>
        </p:nvSpPr>
        <p:spPr>
          <a:xfrm>
            <a:off x="3666744" y="2121408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 latinLnBrk="1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浙江真题诊断练</a:t>
            </a:r>
            <a:endParaRPr lang="en-US" altLang="zh-CN" sz="2800" dirty="0"/>
          </a:p>
        </p:txBody>
      </p:sp>
      <p:sp>
        <p:nvSpPr>
          <p:cNvPr id="3" name="C_1#目录1:36b934e65?lid=3ad276bed&amp;cid=3ad276bed&amp;vtp=1&amp;bbb=1">
            <a:hlinkClick r:id="rId2" action="ppaction://hlinksldjump"/>
          </p:cNvPr>
          <p:cNvSpPr/>
          <p:nvPr/>
        </p:nvSpPr>
        <p:spPr>
          <a:xfrm>
            <a:off x="3666744" y="3090672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 latinLnBrk="1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主题突破练</a:t>
            </a:r>
            <a:endParaRPr lang="en-US" altLang="zh-CN" sz="2800" dirty="0"/>
          </a:p>
        </p:txBody>
      </p:sp>
      <p:sp>
        <p:nvSpPr>
          <p:cNvPr id="4" name="C_1#目录1:36b934e65?lid=8135b1486&amp;cid=8135b1486&amp;vtp=1&amp;bbb=1">
            <a:hlinkClick r:id="rId3" action="ppaction://hlinksldjump"/>
          </p:cNvPr>
          <p:cNvSpPr/>
          <p:nvPr/>
        </p:nvSpPr>
        <p:spPr>
          <a:xfrm>
            <a:off x="3666744" y="4059936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 latinLnBrk="1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全国真题检测练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998236d7.fixed?vcp=1&amp;pid=36b934e65&amp;color=4,110,182&amp;vtp=1&amp;bbb=1"/>
          <p:cNvSpPr/>
          <p:nvPr/>
        </p:nvSpPr>
        <p:spPr>
          <a:xfrm>
            <a:off x="219456" y="2505456"/>
            <a:ext cx="11740896" cy="92354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浙江真题诊断练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_1#9f6acff94?sp=1&amp;vcp=1&amp;pid=a05ac26f2&amp;color=0,0,0&amp;vtp=1&amp;bt=1&amp;bbb=1"/>
          <p:cNvSpPr/>
          <p:nvPr/>
        </p:nvSpPr>
        <p:spPr>
          <a:xfrm>
            <a:off x="502920" y="1119505"/>
            <a:ext cx="11182985" cy="26257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[2024浙江中考]阅读下面这首七言绝句,完成学习任务。(5分)</a:t>
            </a:r>
            <a:endParaRPr lang="en-US" altLang="zh-CN" sz="180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3300"/>
              </a:lnSpc>
            </a:pPr>
            <a:r>
              <a:rPr lang="zh-CN" altLang="en-US" sz="1800" b="1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樱</a:t>
            </a:r>
            <a:r>
              <a:rPr lang="en-US" altLang="zh-CN" sz="1800" b="1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 </a:t>
            </a:r>
            <a:r>
              <a:rPr lang="zh-CN" altLang="en-US" sz="1800" b="1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桃</a:t>
            </a:r>
            <a:r>
              <a:rPr lang="en-US" altLang="zh-CN" sz="1800" b="1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 </a:t>
            </a:r>
            <a:r>
              <a:rPr lang="zh-CN" altLang="en-US" sz="1800" b="1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花</a:t>
            </a:r>
            <a:endParaRPr lang="zh-CN" altLang="en-US" sz="1800" b="1" dirty="0">
              <a:latin typeface="黑体" panose="02010609060101010101" pitchFamily="34" charset="-122"/>
              <a:ea typeface="黑体" panose="02010609060101010101" pitchFamily="34" charset="-122"/>
              <a:cs typeface="黑体" panose="02010609060101010101" pitchFamily="34" charset="-122"/>
            </a:endParaRPr>
          </a:p>
          <a:p>
            <a:pPr algn="ctr" latinLnBrk="1">
              <a:lnSpc>
                <a:spcPts val="3300"/>
              </a:lnSpc>
            </a:pPr>
            <a:r>
              <a:rPr lang="en-US" altLang="zh-CN" sz="1800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[</a:t>
            </a:r>
            <a:r>
              <a:rPr lang="zh-CN" altLang="en-US" sz="1800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元</a:t>
            </a:r>
            <a:r>
              <a:rPr lang="en-US" altLang="zh-CN" sz="1800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]</a:t>
            </a:r>
            <a:r>
              <a:rPr lang="zh-CN" altLang="en-US" sz="1800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方回</a:t>
            </a:r>
            <a:endParaRPr lang="zh-CN" altLang="en-US" sz="1800" dirty="0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  <a:p>
            <a:pPr algn="ctr" latinLnBrk="1">
              <a:lnSpc>
                <a:spcPts val="3300"/>
              </a:lnSpc>
            </a:pPr>
            <a:r>
              <a:rPr lang="zh-CN" altLang="en-US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浅浅花开料峭</a:t>
            </a:r>
            <a:r>
              <a:rPr lang="en-US" altLang="en-US" sz="1800" baseline="300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①</a:t>
            </a:r>
            <a:r>
              <a:rPr lang="zh-CN" altLang="en-US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风</a:t>
            </a:r>
            <a:r>
              <a:rPr lang="en-US" altLang="zh-CN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r>
              <a:rPr lang="zh-CN" altLang="en-US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苦无妖色</a:t>
            </a:r>
            <a:r>
              <a:rPr lang="en-US" altLang="en-US" sz="1800" baseline="300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②</a:t>
            </a:r>
            <a:r>
              <a:rPr lang="zh-CN" altLang="en-US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画难工</a:t>
            </a:r>
            <a:r>
              <a:rPr lang="en-US" altLang="en-US" sz="1800" baseline="300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③</a:t>
            </a:r>
            <a:r>
              <a:rPr lang="zh-CN" altLang="en-US" sz="1800" dirty="0"/>
              <a:t>。</a:t>
            </a:r>
            <a:endParaRPr lang="zh-CN" altLang="en-US" sz="1800" dirty="0"/>
          </a:p>
          <a:p>
            <a:pPr algn="ctr" latinLnBrk="1">
              <a:lnSpc>
                <a:spcPts val="3300"/>
              </a:lnSpc>
            </a:pPr>
            <a:r>
              <a:rPr lang="zh-CN" altLang="en-US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十分不肯精神露</a:t>
            </a:r>
            <a:r>
              <a:rPr lang="en-US" altLang="zh-CN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r>
              <a:rPr lang="zh-CN" altLang="en-US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留与他时着子红。</a:t>
            </a:r>
            <a:endParaRPr lang="zh-CN" altLang="en-US" sz="1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3300"/>
              </a:lnSpc>
            </a:pPr>
            <a:r>
              <a:rPr lang="zh-CN" altLang="en-US" sz="1800" dirty="0"/>
              <a:t>【注】</a:t>
            </a:r>
            <a:r>
              <a:rPr lang="en-US" altLang="en-US" sz="1800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①</a:t>
            </a:r>
            <a:r>
              <a:rPr lang="zh-CN" altLang="en-US" sz="1800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料峭</a:t>
            </a:r>
            <a:r>
              <a:rPr lang="en-US" altLang="zh-CN" sz="1800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:</a:t>
            </a:r>
            <a:r>
              <a:rPr lang="zh-CN" altLang="en-US" sz="1800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形容微寒。</a:t>
            </a:r>
            <a:r>
              <a:rPr lang="en-US" altLang="en-US" sz="1800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②</a:t>
            </a:r>
            <a:r>
              <a:rPr lang="zh-CN" altLang="en-US" sz="1800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妖色</a:t>
            </a:r>
            <a:r>
              <a:rPr lang="en-US" altLang="zh-CN" sz="1800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:</a:t>
            </a:r>
            <a:r>
              <a:rPr lang="zh-CN" altLang="en-US" sz="1800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艳丽的颜色。</a:t>
            </a:r>
            <a:r>
              <a:rPr lang="en-US" altLang="en-US" sz="1800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③</a:t>
            </a:r>
            <a:r>
              <a:rPr lang="zh-CN" altLang="en-US" sz="1800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工</a:t>
            </a:r>
            <a:r>
              <a:rPr lang="en-US" altLang="zh-CN" sz="1800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:</a:t>
            </a:r>
            <a:r>
              <a:rPr lang="zh-CN" altLang="en-US" sz="1800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工巧</a:t>
            </a:r>
            <a:r>
              <a:rPr lang="en-US" altLang="zh-CN" sz="1800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,</a:t>
            </a:r>
            <a:r>
              <a:rPr lang="zh-CN" altLang="en-US" sz="1800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精巧。</a:t>
            </a:r>
            <a:endParaRPr lang="zh-CN" altLang="en-US" sz="1800" dirty="0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  <a:p>
            <a:pPr algn="l"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endParaRPr lang="en-US" altLang="zh-CN" sz="180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6" name="QO_6_BD.1_1#9f6acff94?sp=1&amp;vcp=1&amp;pid=a05ac26f2&amp;color=0,0,0&amp;vtp=1&amp;bt=1&amp;bbb=1&amp;zzd= 7"/>
          <p:cNvSpPr/>
          <p:nvPr/>
        </p:nvSpPr>
        <p:spPr>
          <a:xfrm>
            <a:off x="7599076" y="27577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61340" y="3743325"/>
            <a:ext cx="10922635" cy="3549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1.你从诗作第一句中读出了樱桃花哪些特点?(2分)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51815" y="4170045"/>
            <a:ext cx="103409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①花色浅淡　②花香清浅　③花朵小　④花朵不繁密　⑤耐寒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61340" y="4610100"/>
            <a:ext cx="10922635" cy="3937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2.诗中表现了樱桃花怎样的精神?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结合诗句加以分析。(3分)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09600" y="5045710"/>
            <a:ext cx="10457180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b="1">
                <a:solidFill>
                  <a:srgbClr val="FF0000"/>
                </a:solidFill>
              </a:rPr>
              <a:t>【示例一】樱桃花在料峭寒风中开放</a:t>
            </a:r>
            <a:r>
              <a:rPr lang="en-US" altLang="zh-CN" b="1">
                <a:solidFill>
                  <a:srgbClr val="FF0000"/>
                </a:solidFill>
              </a:rPr>
              <a:t>,</a:t>
            </a:r>
            <a:r>
              <a:rPr lang="zh-CN" altLang="en-US" b="1">
                <a:solidFill>
                  <a:srgbClr val="FF0000"/>
                </a:solidFill>
              </a:rPr>
              <a:t>体现出坚韧顽强的精神。</a:t>
            </a:r>
            <a:endParaRPr lang="zh-CN" altLang="en-US" b="1">
              <a:solidFill>
                <a:srgbClr val="FF0000"/>
              </a:solidFill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b="1">
                <a:solidFill>
                  <a:srgbClr val="FF0000"/>
                </a:solidFill>
              </a:rPr>
              <a:t>【示例二】樱桃花朴实无华</a:t>
            </a:r>
            <a:r>
              <a:rPr lang="en-US" altLang="zh-CN" b="1">
                <a:solidFill>
                  <a:srgbClr val="FF0000"/>
                </a:solidFill>
              </a:rPr>
              <a:t>,</a:t>
            </a:r>
            <a:r>
              <a:rPr lang="zh-CN" altLang="en-US" b="1">
                <a:solidFill>
                  <a:srgbClr val="FF0000"/>
                </a:solidFill>
              </a:rPr>
              <a:t>没有艳丽的花色</a:t>
            </a:r>
            <a:r>
              <a:rPr lang="en-US" altLang="zh-CN" b="1">
                <a:solidFill>
                  <a:srgbClr val="FF0000"/>
                </a:solidFill>
              </a:rPr>
              <a:t>,</a:t>
            </a:r>
            <a:r>
              <a:rPr lang="zh-CN" altLang="en-US" b="1">
                <a:solidFill>
                  <a:srgbClr val="FF0000"/>
                </a:solidFill>
              </a:rPr>
              <a:t>表现出甘于平凡的精神。</a:t>
            </a:r>
            <a:endParaRPr lang="zh-CN" altLang="en-US" b="1">
              <a:solidFill>
                <a:srgbClr val="FF0000"/>
              </a:solidFill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b="1">
                <a:solidFill>
                  <a:srgbClr val="FF0000"/>
                </a:solidFill>
              </a:rPr>
              <a:t>【示例三】樱桃花积蓄力量</a:t>
            </a:r>
            <a:r>
              <a:rPr lang="en-US" altLang="zh-CN" b="1">
                <a:solidFill>
                  <a:srgbClr val="FF0000"/>
                </a:solidFill>
              </a:rPr>
              <a:t>,</a:t>
            </a:r>
            <a:r>
              <a:rPr lang="zh-CN" altLang="en-US" b="1">
                <a:solidFill>
                  <a:srgbClr val="FF0000"/>
                </a:solidFill>
              </a:rPr>
              <a:t>把辉煌与荣誉留给后代</a:t>
            </a:r>
            <a:r>
              <a:rPr lang="en-US" altLang="zh-CN" b="1">
                <a:solidFill>
                  <a:srgbClr val="FF0000"/>
                </a:solidFill>
              </a:rPr>
              <a:t>,</a:t>
            </a:r>
            <a:r>
              <a:rPr lang="zh-CN" altLang="en-US" b="1">
                <a:solidFill>
                  <a:srgbClr val="FF0000"/>
                </a:solidFill>
              </a:rPr>
              <a:t>体现出甘于奉献的精神。</a:t>
            </a:r>
            <a:endParaRPr lang="zh-CN" altLang="en-US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_1#9f6acff94?sp=1&amp;vcp=1&amp;pid=a05ac26f2&amp;color=0,0,0&amp;vtp=1&amp;bt=1&amp;bbb=1"/>
              <p:cNvSpPr/>
              <p:nvPr/>
            </p:nvSpPr>
            <p:spPr>
              <a:xfrm>
                <a:off x="502920" y="1119444"/>
                <a:ext cx="11183112" cy="32848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3.【2023宁波中考】下面是同学们在东钱湖研学时发现的古诗，请你赏析。（6分）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初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至茂屿</a:t>
                </a:r>
                <a:r>
                  <a:rPr lang="en-US" altLang="zh-CN" sz="1800" b="1" i="0" baseline="300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①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明］沈九畴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溪窈窕觅仙踪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临水看云面面重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过雨声侵薜荔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风吹秋色满芙蓉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湖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天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____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悬孤屿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海日东南引万峰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岂是桃源无路到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扁舟今日使人逢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注】①茂屿：茂屿山，据旧志记载，在东钱湖西南。②薜（bì）荔：一种常绿灌木。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1_1#9f6acff94?sp=1&amp;vcp=1&amp;pid=a05ac26f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19444"/>
                <a:ext cx="11183112" cy="3284855"/>
              </a:xfrm>
              <a:prstGeom prst="rect">
                <a:avLst/>
              </a:prstGeom>
              <a:blipFill rotWithShape="1">
                <a:blip r:embed="rId1"/>
                <a:stretch>
                  <a:fillRect t="-17" r="1" b="-12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7_BD.2_1#f7a66b0cc?sp=1&amp;vcp=1&amp;pid=9f6acff94&amp;color=0,0,0&amp;vtp=1&amp;bbb=1&amp;hb=1"/>
          <p:cNvSpPr/>
          <p:nvPr/>
        </p:nvSpPr>
        <p:spPr>
          <a:xfrm>
            <a:off x="502920" y="4454591"/>
            <a:ext cx="11183112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（1）《古汉语常用字字典》中，“重”有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“chónɡ”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“zhònɡ”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两种读音。本诗首联中加点的“重”字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，你会选哪个读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？结合画线句和颔联加以分析。（3分）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会选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，分析：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___________________________________________________________________________________________</a:t>
            </a:r>
            <a:endParaRPr lang="en-US" altLang="zh-CN" dirty="0"/>
          </a:p>
        </p:txBody>
      </p:sp>
      <p:sp>
        <p:nvSpPr>
          <p:cNvPr id="4" name="QB_7_AN.3_1#f7a66b0cc.blank?vcp=1&amp;pid=9f6acff94&amp;color=0,0,0&amp;vpa=1&amp;vtp=1&amp;bbb=1"/>
          <p:cNvSpPr/>
          <p:nvPr/>
        </p:nvSpPr>
        <p:spPr>
          <a:xfrm>
            <a:off x="1194276" y="5262311"/>
            <a:ext cx="1676400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】chónɡ</a:t>
            </a:r>
            <a:endParaRPr lang="en-US" altLang="zh-CN" dirty="0"/>
          </a:p>
        </p:txBody>
      </p:sp>
      <p:sp>
        <p:nvSpPr>
          <p:cNvPr id="5" name="QB_7_AN.4_1#f7a66b0cc.blank?vcp=1&amp;pid=9f6acff94&amp;color=0,0,0&amp;vpa=2&amp;vtp=1&amp;bbb=1&amp;hb=1"/>
          <p:cNvSpPr/>
          <p:nvPr/>
        </p:nvSpPr>
        <p:spPr>
          <a:xfrm>
            <a:off x="502920" y="5262311"/>
            <a:ext cx="11183112" cy="77597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重”有“层”的意思。诗人用“面面重”描绘云层层叠叠的情形，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预示风雨将至；颔联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“雨侵”“风吹”可见风雨已至，这与云“面面重”相关联。因此，加点的“重”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应该读chónɡ。</a:t>
            </a: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（3分）</a:t>
            </a:r>
            <a:endParaRPr lang="en-US" altLang="zh-CN" dirty="0"/>
          </a:p>
        </p:txBody>
      </p:sp>
      <p:sp>
        <p:nvSpPr>
          <p:cNvPr id="6" name="QO_6_BD.1_1#9f6acff94?sp=1&amp;vcp=1&amp;pid=a05ac26f2&amp;color=0,0,0&amp;vtp=1&amp;bt=1&amp;bbb=1&amp;zzd= 7"/>
          <p:cNvSpPr/>
          <p:nvPr/>
        </p:nvSpPr>
        <p:spPr>
          <a:xfrm>
            <a:off x="7560976" y="27577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11511</Words>
  <Application>WPS 演示</Application>
  <PresentationFormat>宽屏</PresentationFormat>
  <Paragraphs>502</Paragraphs>
  <Slides>42</Slides>
  <Notes>42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42</vt:i4>
      </vt:variant>
    </vt:vector>
  </HeadingPairs>
  <TitlesOfParts>
    <vt:vector size="65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Cambria Math</vt:lpstr>
      <vt:lpstr>Arial Unicode MS</vt:lpstr>
      <vt:lpstr>等线</vt:lpstr>
      <vt:lpstr>Calibri</vt:lpstr>
      <vt:lpstr>方正仿宋_GB2312</vt:lpstr>
      <vt:lpstr>汉仪青云简</vt:lpstr>
      <vt:lpstr>华文琥珀</vt:lpstr>
      <vt:lpstr>隶书</vt:lpstr>
      <vt:lpstr>华文仿宋</vt:lpstr>
      <vt:lpstr>Calibri Light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菲菲和乐乐</cp:lastModifiedBy>
  <cp:revision>4</cp:revision>
  <dcterms:created xsi:type="dcterms:W3CDTF">2024-10-12T11:38:00Z</dcterms:created>
  <dcterms:modified xsi:type="dcterms:W3CDTF">2025-02-27T08:24:12Z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D408C9AD40C646DFB696984110D8D7EF_12</vt:lpwstr>
  </property>
  <property fmtid="{D5CDD505-2E9C-101B-9397-08002B2CF9AE}" pid="3" name="KSOProductBuildVer">
    <vt:lpwstr>2052-12.1.0.19770</vt:lpwstr>
  </property>
</Properties>
</file>